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257" r:id="rId3"/>
    <p:sldId id="258" r:id="rId4"/>
    <p:sldId id="261" r:id="rId5"/>
    <p:sldId id="262" r:id="rId6"/>
    <p:sldId id="263" r:id="rId7"/>
    <p:sldId id="264" r:id="rId8"/>
    <p:sldId id="268" r:id="rId9"/>
    <p:sldId id="265" r:id="rId10"/>
    <p:sldId id="288" r:id="rId11"/>
    <p:sldId id="357" r:id="rId12"/>
    <p:sldId id="290" r:id="rId13"/>
    <p:sldId id="302" r:id="rId14"/>
    <p:sldId id="301" r:id="rId15"/>
    <p:sldId id="291" r:id="rId16"/>
    <p:sldId id="292" r:id="rId17"/>
    <p:sldId id="293" r:id="rId18"/>
    <p:sldId id="359" r:id="rId19"/>
    <p:sldId id="303" r:id="rId20"/>
    <p:sldId id="358" r:id="rId21"/>
    <p:sldId id="304" r:id="rId22"/>
    <p:sldId id="305" r:id="rId23"/>
    <p:sldId id="310" r:id="rId24"/>
    <p:sldId id="298" r:id="rId25"/>
    <p:sldId id="299" r:id="rId26"/>
    <p:sldId id="300" r:id="rId27"/>
    <p:sldId id="307" r:id="rId28"/>
    <p:sldId id="308" r:id="rId29"/>
    <p:sldId id="296" r:id="rId30"/>
    <p:sldId id="311" r:id="rId31"/>
    <p:sldId id="312" r:id="rId32"/>
    <p:sldId id="297" r:id="rId33"/>
    <p:sldId id="313" r:id="rId34"/>
    <p:sldId id="314" r:id="rId35"/>
    <p:sldId id="269" r:id="rId36"/>
    <p:sldId id="270" r:id="rId37"/>
    <p:sldId id="271" r:id="rId38"/>
    <p:sldId id="272" r:id="rId39"/>
    <p:sldId id="273" r:id="rId40"/>
    <p:sldId id="274" r:id="rId41"/>
    <p:sldId id="275" r:id="rId42"/>
    <p:sldId id="276" r:id="rId43"/>
    <p:sldId id="277" r:id="rId44"/>
    <p:sldId id="278" r:id="rId45"/>
    <p:sldId id="279" r:id="rId46"/>
    <p:sldId id="280" r:id="rId47"/>
    <p:sldId id="284" r:id="rId48"/>
    <p:sldId id="285" r:id="rId49"/>
    <p:sldId id="281" r:id="rId50"/>
    <p:sldId id="283" r:id="rId51"/>
    <p:sldId id="287"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40" r:id="rId77"/>
    <p:sldId id="341" r:id="rId78"/>
    <p:sldId id="342" r:id="rId79"/>
    <p:sldId id="343" r:id="rId80"/>
    <p:sldId id="344" r:id="rId81"/>
    <p:sldId id="345" r:id="rId82"/>
    <p:sldId id="346" r:id="rId83"/>
    <p:sldId id="347" r:id="rId84"/>
    <p:sldId id="348" r:id="rId85"/>
    <p:sldId id="349" r:id="rId86"/>
    <p:sldId id="360" r:id="rId87"/>
    <p:sldId id="361" r:id="rId88"/>
    <p:sldId id="350" r:id="rId89"/>
    <p:sldId id="351" r:id="rId90"/>
    <p:sldId id="352" r:id="rId91"/>
    <p:sldId id="353" r:id="rId92"/>
    <p:sldId id="354" r:id="rId93"/>
    <p:sldId id="355" r:id="rId94"/>
    <p:sldId id="356" r:id="rId95"/>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70" y="2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A0FFAE-D0E2-45E4-8A16-FF385F55A675}" type="datetimeFigureOut">
              <a:rPr lang="tr-TR" smtClean="0"/>
              <a:pPr/>
              <a:t>23.04.2017</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03455F-FB77-46BB-B633-E0F29752454A}" type="slidenum">
              <a:rPr lang="tr-TR" smtClean="0"/>
              <a:pPr/>
              <a:t>‹#›</a:t>
            </a:fld>
            <a:endParaRPr lang="tr-TR"/>
          </a:p>
        </p:txBody>
      </p:sp>
    </p:spTree>
    <p:extLst>
      <p:ext uri="{BB962C8B-B14F-4D97-AF65-F5344CB8AC3E}">
        <p14:creationId xmlns:p14="http://schemas.microsoft.com/office/powerpoint/2010/main" val="4183536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1 Slayt Görüntüsü Yer Tutucusu"/>
          <p:cNvSpPr>
            <a:spLocks noGrp="1" noRot="1" noChangeAspect="1" noTextEdit="1"/>
          </p:cNvSpPr>
          <p:nvPr>
            <p:ph type="sldImg"/>
          </p:nvPr>
        </p:nvSpPr>
        <p:spPr>
          <a:ln/>
        </p:spPr>
      </p:sp>
      <p:sp>
        <p:nvSpPr>
          <p:cNvPr id="195587" name="2 Not Yer Tutucusu"/>
          <p:cNvSpPr>
            <a:spLocks noGrp="1"/>
          </p:cNvSpPr>
          <p:nvPr>
            <p:ph type="body" idx="1"/>
          </p:nvPr>
        </p:nvSpPr>
        <p:spPr>
          <a:noFill/>
          <a:ln/>
        </p:spPr>
        <p:txBody>
          <a:bodyPr/>
          <a:lstStyle/>
          <a:p>
            <a:pPr eaLnBrk="1" hangingPunct="1"/>
            <a:endParaRPr lang="tr-TR" smtClean="0"/>
          </a:p>
        </p:txBody>
      </p:sp>
      <p:sp>
        <p:nvSpPr>
          <p:cNvPr id="195588" name="3 Slayt Numarası Yer Tutucusu"/>
          <p:cNvSpPr>
            <a:spLocks noGrp="1"/>
          </p:cNvSpPr>
          <p:nvPr>
            <p:ph type="sldNum" sz="quarter" idx="5"/>
          </p:nvPr>
        </p:nvSpPr>
        <p:spPr>
          <a:noFill/>
        </p:spPr>
        <p:txBody>
          <a:bodyPr/>
          <a:lstStyle/>
          <a:p>
            <a:fld id="{4DEF9E4E-0B03-4C5A-8AB1-487A3DC79F9E}" type="slidenum">
              <a:rPr lang="tr-TR" smtClean="0"/>
              <a:pPr/>
              <a:t>52</a:t>
            </a:fld>
            <a:endParaRPr 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Slayt Görüntüsü Yer Tutucusu"/>
          <p:cNvSpPr>
            <a:spLocks noGrp="1" noRot="1" noChangeAspect="1" noTextEdit="1"/>
          </p:cNvSpPr>
          <p:nvPr>
            <p:ph type="sldImg"/>
          </p:nvPr>
        </p:nvSpPr>
        <p:spPr>
          <a:ln/>
        </p:spPr>
      </p:sp>
      <p:sp>
        <p:nvSpPr>
          <p:cNvPr id="204803" name="2 Not Yer Tutucusu"/>
          <p:cNvSpPr>
            <a:spLocks noGrp="1"/>
          </p:cNvSpPr>
          <p:nvPr>
            <p:ph type="body" idx="1"/>
          </p:nvPr>
        </p:nvSpPr>
        <p:spPr>
          <a:noFill/>
          <a:ln/>
        </p:spPr>
        <p:txBody>
          <a:bodyPr/>
          <a:lstStyle/>
          <a:p>
            <a:pPr eaLnBrk="1" hangingPunct="1"/>
            <a:endParaRPr lang="tr-TR" smtClean="0"/>
          </a:p>
        </p:txBody>
      </p:sp>
      <p:sp>
        <p:nvSpPr>
          <p:cNvPr id="204804" name="3 Slayt Numarası Yer Tutucusu"/>
          <p:cNvSpPr>
            <a:spLocks noGrp="1"/>
          </p:cNvSpPr>
          <p:nvPr>
            <p:ph type="sldNum" sz="quarter" idx="5"/>
          </p:nvPr>
        </p:nvSpPr>
        <p:spPr>
          <a:noFill/>
        </p:spPr>
        <p:txBody>
          <a:bodyPr/>
          <a:lstStyle/>
          <a:p>
            <a:fld id="{395C02EB-4289-4975-8098-8DC99DC449D7}" type="slidenum">
              <a:rPr lang="tr-TR" smtClean="0"/>
              <a:pPr/>
              <a:t>61</a:t>
            </a:fld>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1 Slayt Görüntüsü Yer Tutucusu"/>
          <p:cNvSpPr>
            <a:spLocks noGrp="1" noRot="1" noChangeAspect="1" noTextEdit="1"/>
          </p:cNvSpPr>
          <p:nvPr>
            <p:ph type="sldImg"/>
          </p:nvPr>
        </p:nvSpPr>
        <p:spPr>
          <a:ln/>
        </p:spPr>
      </p:sp>
      <p:sp>
        <p:nvSpPr>
          <p:cNvPr id="205827" name="2 Not Yer Tutucusu"/>
          <p:cNvSpPr>
            <a:spLocks noGrp="1"/>
          </p:cNvSpPr>
          <p:nvPr>
            <p:ph type="body" idx="1"/>
          </p:nvPr>
        </p:nvSpPr>
        <p:spPr>
          <a:noFill/>
          <a:ln/>
        </p:spPr>
        <p:txBody>
          <a:bodyPr/>
          <a:lstStyle/>
          <a:p>
            <a:pPr eaLnBrk="1" hangingPunct="1"/>
            <a:endParaRPr lang="tr-TR" smtClean="0"/>
          </a:p>
        </p:txBody>
      </p:sp>
      <p:sp>
        <p:nvSpPr>
          <p:cNvPr id="205828" name="3 Slayt Numarası Yer Tutucusu"/>
          <p:cNvSpPr>
            <a:spLocks noGrp="1"/>
          </p:cNvSpPr>
          <p:nvPr>
            <p:ph type="sldNum" sz="quarter" idx="5"/>
          </p:nvPr>
        </p:nvSpPr>
        <p:spPr>
          <a:noFill/>
        </p:spPr>
        <p:txBody>
          <a:bodyPr/>
          <a:lstStyle/>
          <a:p>
            <a:fld id="{7AF7B36B-AC6E-4E06-B494-DEEFBDD52D09}" type="slidenum">
              <a:rPr lang="tr-TR" smtClean="0"/>
              <a:pPr/>
              <a:t>62</a:t>
            </a:fld>
            <a:endParaRPr 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1 Slayt Görüntüsü Yer Tutucusu"/>
          <p:cNvSpPr>
            <a:spLocks noGrp="1" noRot="1" noChangeAspect="1" noTextEdit="1"/>
          </p:cNvSpPr>
          <p:nvPr>
            <p:ph type="sldImg"/>
          </p:nvPr>
        </p:nvSpPr>
        <p:spPr>
          <a:ln/>
        </p:spPr>
      </p:sp>
      <p:sp>
        <p:nvSpPr>
          <p:cNvPr id="206851" name="2 Not Yer Tutucusu"/>
          <p:cNvSpPr>
            <a:spLocks noGrp="1"/>
          </p:cNvSpPr>
          <p:nvPr>
            <p:ph type="body" idx="1"/>
          </p:nvPr>
        </p:nvSpPr>
        <p:spPr>
          <a:noFill/>
          <a:ln/>
        </p:spPr>
        <p:txBody>
          <a:bodyPr/>
          <a:lstStyle/>
          <a:p>
            <a:pPr eaLnBrk="1" hangingPunct="1"/>
            <a:endParaRPr lang="tr-TR" smtClean="0"/>
          </a:p>
        </p:txBody>
      </p:sp>
      <p:sp>
        <p:nvSpPr>
          <p:cNvPr id="206852" name="3 Slayt Numarası Yer Tutucusu"/>
          <p:cNvSpPr>
            <a:spLocks noGrp="1"/>
          </p:cNvSpPr>
          <p:nvPr>
            <p:ph type="sldNum" sz="quarter" idx="5"/>
          </p:nvPr>
        </p:nvSpPr>
        <p:spPr>
          <a:noFill/>
        </p:spPr>
        <p:txBody>
          <a:bodyPr/>
          <a:lstStyle/>
          <a:p>
            <a:fld id="{70FB4AA3-4F6E-4854-816C-2D1F067D6958}" type="slidenum">
              <a:rPr lang="tr-TR" smtClean="0"/>
              <a:pPr/>
              <a:t>63</a:t>
            </a:fld>
            <a:endParaRPr 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Slayt Görüntüsü Yer Tutucusu"/>
          <p:cNvSpPr>
            <a:spLocks noGrp="1" noRot="1" noChangeAspect="1" noTextEdit="1"/>
          </p:cNvSpPr>
          <p:nvPr>
            <p:ph type="sldImg"/>
          </p:nvPr>
        </p:nvSpPr>
        <p:spPr>
          <a:ln/>
        </p:spPr>
      </p:sp>
      <p:sp>
        <p:nvSpPr>
          <p:cNvPr id="207875" name="2 Not Yer Tutucusu"/>
          <p:cNvSpPr>
            <a:spLocks noGrp="1"/>
          </p:cNvSpPr>
          <p:nvPr>
            <p:ph type="body" idx="1"/>
          </p:nvPr>
        </p:nvSpPr>
        <p:spPr>
          <a:noFill/>
          <a:ln/>
        </p:spPr>
        <p:txBody>
          <a:bodyPr/>
          <a:lstStyle/>
          <a:p>
            <a:pPr eaLnBrk="1" hangingPunct="1"/>
            <a:endParaRPr lang="tr-TR" smtClean="0"/>
          </a:p>
        </p:txBody>
      </p:sp>
      <p:sp>
        <p:nvSpPr>
          <p:cNvPr id="207876" name="3 Slayt Numarası Yer Tutucusu"/>
          <p:cNvSpPr>
            <a:spLocks noGrp="1"/>
          </p:cNvSpPr>
          <p:nvPr>
            <p:ph type="sldNum" sz="quarter" idx="5"/>
          </p:nvPr>
        </p:nvSpPr>
        <p:spPr>
          <a:noFill/>
        </p:spPr>
        <p:txBody>
          <a:bodyPr/>
          <a:lstStyle/>
          <a:p>
            <a:fld id="{B11DA3DE-9DB8-417E-843E-79381F2BEF3E}" type="slidenum">
              <a:rPr lang="tr-TR" smtClean="0"/>
              <a:pPr/>
              <a:t>64</a:t>
            </a:fld>
            <a:endParaRPr 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Slayt Görüntüsü Yer Tutucusu"/>
          <p:cNvSpPr>
            <a:spLocks noGrp="1" noRot="1" noChangeAspect="1" noTextEdit="1"/>
          </p:cNvSpPr>
          <p:nvPr>
            <p:ph type="sldImg"/>
          </p:nvPr>
        </p:nvSpPr>
        <p:spPr>
          <a:ln/>
        </p:spPr>
      </p:sp>
      <p:sp>
        <p:nvSpPr>
          <p:cNvPr id="208899" name="2 Not Yer Tutucusu"/>
          <p:cNvSpPr>
            <a:spLocks noGrp="1"/>
          </p:cNvSpPr>
          <p:nvPr>
            <p:ph type="body" idx="1"/>
          </p:nvPr>
        </p:nvSpPr>
        <p:spPr>
          <a:noFill/>
          <a:ln/>
        </p:spPr>
        <p:txBody>
          <a:bodyPr/>
          <a:lstStyle/>
          <a:p>
            <a:pPr eaLnBrk="1" hangingPunct="1"/>
            <a:endParaRPr lang="tr-TR" smtClean="0"/>
          </a:p>
        </p:txBody>
      </p:sp>
      <p:sp>
        <p:nvSpPr>
          <p:cNvPr id="208900" name="3 Slayt Numarası Yer Tutucusu"/>
          <p:cNvSpPr>
            <a:spLocks noGrp="1"/>
          </p:cNvSpPr>
          <p:nvPr>
            <p:ph type="sldNum" sz="quarter" idx="5"/>
          </p:nvPr>
        </p:nvSpPr>
        <p:spPr>
          <a:noFill/>
        </p:spPr>
        <p:txBody>
          <a:bodyPr/>
          <a:lstStyle/>
          <a:p>
            <a:fld id="{F0A02E25-F2FD-4BE9-AB50-4D85F0045B64}" type="slidenum">
              <a:rPr lang="tr-TR" smtClean="0"/>
              <a:pPr/>
              <a:t>65</a:t>
            </a:fld>
            <a:endParaRPr 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1 Slayt Görüntüsü Yer Tutucusu"/>
          <p:cNvSpPr>
            <a:spLocks noGrp="1" noRot="1" noChangeAspect="1" noTextEdit="1"/>
          </p:cNvSpPr>
          <p:nvPr>
            <p:ph type="sldImg"/>
          </p:nvPr>
        </p:nvSpPr>
        <p:spPr>
          <a:ln/>
        </p:spPr>
      </p:sp>
      <p:sp>
        <p:nvSpPr>
          <p:cNvPr id="209923" name="2 Not Yer Tutucusu"/>
          <p:cNvSpPr>
            <a:spLocks noGrp="1"/>
          </p:cNvSpPr>
          <p:nvPr>
            <p:ph type="body" idx="1"/>
          </p:nvPr>
        </p:nvSpPr>
        <p:spPr>
          <a:noFill/>
          <a:ln/>
        </p:spPr>
        <p:txBody>
          <a:bodyPr/>
          <a:lstStyle/>
          <a:p>
            <a:pPr eaLnBrk="1" hangingPunct="1"/>
            <a:endParaRPr lang="tr-TR" smtClean="0"/>
          </a:p>
        </p:txBody>
      </p:sp>
      <p:sp>
        <p:nvSpPr>
          <p:cNvPr id="209924" name="3 Slayt Numarası Yer Tutucusu"/>
          <p:cNvSpPr>
            <a:spLocks noGrp="1"/>
          </p:cNvSpPr>
          <p:nvPr>
            <p:ph type="sldNum" sz="quarter" idx="5"/>
          </p:nvPr>
        </p:nvSpPr>
        <p:spPr>
          <a:noFill/>
        </p:spPr>
        <p:txBody>
          <a:bodyPr/>
          <a:lstStyle/>
          <a:p>
            <a:fld id="{D6FD35C9-70EE-407D-BB58-62E053697E78}" type="slidenum">
              <a:rPr lang="tr-TR" smtClean="0"/>
              <a:pPr/>
              <a:t>66</a:t>
            </a:fld>
            <a:endParaRPr 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Slayt Görüntüsü Yer Tutucusu"/>
          <p:cNvSpPr>
            <a:spLocks noGrp="1" noRot="1" noChangeAspect="1" noTextEdit="1"/>
          </p:cNvSpPr>
          <p:nvPr>
            <p:ph type="sldImg"/>
          </p:nvPr>
        </p:nvSpPr>
        <p:spPr>
          <a:ln/>
        </p:spPr>
      </p:sp>
      <p:sp>
        <p:nvSpPr>
          <p:cNvPr id="210947" name="2 Not Yer Tutucusu"/>
          <p:cNvSpPr>
            <a:spLocks noGrp="1"/>
          </p:cNvSpPr>
          <p:nvPr>
            <p:ph type="body" idx="1"/>
          </p:nvPr>
        </p:nvSpPr>
        <p:spPr>
          <a:noFill/>
          <a:ln/>
        </p:spPr>
        <p:txBody>
          <a:bodyPr/>
          <a:lstStyle/>
          <a:p>
            <a:pPr eaLnBrk="1" hangingPunct="1"/>
            <a:endParaRPr lang="tr-TR" smtClean="0"/>
          </a:p>
        </p:txBody>
      </p:sp>
      <p:sp>
        <p:nvSpPr>
          <p:cNvPr id="210948" name="3 Slayt Numarası Yer Tutucusu"/>
          <p:cNvSpPr>
            <a:spLocks noGrp="1"/>
          </p:cNvSpPr>
          <p:nvPr>
            <p:ph type="sldNum" sz="quarter" idx="5"/>
          </p:nvPr>
        </p:nvSpPr>
        <p:spPr>
          <a:noFill/>
        </p:spPr>
        <p:txBody>
          <a:bodyPr/>
          <a:lstStyle/>
          <a:p>
            <a:fld id="{6B0362B8-81B9-4AFA-A24A-292A48398FF5}" type="slidenum">
              <a:rPr lang="tr-TR" smtClean="0"/>
              <a:pPr/>
              <a:t>67</a:t>
            </a:fld>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1 Slayt Görüntüsü Yer Tutucusu"/>
          <p:cNvSpPr>
            <a:spLocks noGrp="1" noRot="1" noChangeAspect="1" noTextEdit="1"/>
          </p:cNvSpPr>
          <p:nvPr>
            <p:ph type="sldImg"/>
          </p:nvPr>
        </p:nvSpPr>
        <p:spPr>
          <a:ln/>
        </p:spPr>
      </p:sp>
      <p:sp>
        <p:nvSpPr>
          <p:cNvPr id="211971" name="2 Not Yer Tutucusu"/>
          <p:cNvSpPr>
            <a:spLocks noGrp="1"/>
          </p:cNvSpPr>
          <p:nvPr>
            <p:ph type="body" idx="1"/>
          </p:nvPr>
        </p:nvSpPr>
        <p:spPr>
          <a:noFill/>
          <a:ln/>
        </p:spPr>
        <p:txBody>
          <a:bodyPr/>
          <a:lstStyle/>
          <a:p>
            <a:pPr eaLnBrk="1" hangingPunct="1"/>
            <a:endParaRPr lang="tr-TR" smtClean="0"/>
          </a:p>
        </p:txBody>
      </p:sp>
      <p:sp>
        <p:nvSpPr>
          <p:cNvPr id="211972" name="3 Slayt Numarası Yer Tutucusu"/>
          <p:cNvSpPr>
            <a:spLocks noGrp="1"/>
          </p:cNvSpPr>
          <p:nvPr>
            <p:ph type="sldNum" sz="quarter" idx="5"/>
          </p:nvPr>
        </p:nvSpPr>
        <p:spPr>
          <a:noFill/>
        </p:spPr>
        <p:txBody>
          <a:bodyPr/>
          <a:lstStyle/>
          <a:p>
            <a:fld id="{D33CFAA5-C3F3-4418-A2FB-1DD875D5A3F0}" type="slidenum">
              <a:rPr lang="tr-TR" smtClean="0"/>
              <a:pPr/>
              <a:t>68</a:t>
            </a:fld>
            <a:endParaRPr 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Slayt Görüntüsü Yer Tutucusu"/>
          <p:cNvSpPr>
            <a:spLocks noGrp="1" noRot="1" noChangeAspect="1" noTextEdit="1"/>
          </p:cNvSpPr>
          <p:nvPr>
            <p:ph type="sldImg"/>
          </p:nvPr>
        </p:nvSpPr>
        <p:spPr>
          <a:ln/>
        </p:spPr>
      </p:sp>
      <p:sp>
        <p:nvSpPr>
          <p:cNvPr id="212995" name="2 Not Yer Tutucusu"/>
          <p:cNvSpPr>
            <a:spLocks noGrp="1"/>
          </p:cNvSpPr>
          <p:nvPr>
            <p:ph type="body" idx="1"/>
          </p:nvPr>
        </p:nvSpPr>
        <p:spPr>
          <a:noFill/>
          <a:ln/>
        </p:spPr>
        <p:txBody>
          <a:bodyPr/>
          <a:lstStyle/>
          <a:p>
            <a:pPr eaLnBrk="1" hangingPunct="1"/>
            <a:endParaRPr lang="tr-TR" smtClean="0"/>
          </a:p>
        </p:txBody>
      </p:sp>
      <p:sp>
        <p:nvSpPr>
          <p:cNvPr id="212996" name="3 Slayt Numarası Yer Tutucusu"/>
          <p:cNvSpPr>
            <a:spLocks noGrp="1"/>
          </p:cNvSpPr>
          <p:nvPr>
            <p:ph type="sldNum" sz="quarter" idx="5"/>
          </p:nvPr>
        </p:nvSpPr>
        <p:spPr>
          <a:noFill/>
        </p:spPr>
        <p:txBody>
          <a:bodyPr/>
          <a:lstStyle/>
          <a:p>
            <a:fld id="{859118E1-515F-43E5-82AA-15EF78F7258F}" type="slidenum">
              <a:rPr lang="tr-TR" smtClean="0"/>
              <a:pPr/>
              <a:t>69</a:t>
            </a:fld>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1 Slayt Görüntüsü Yer Tutucusu"/>
          <p:cNvSpPr>
            <a:spLocks noGrp="1" noRot="1" noChangeAspect="1" noTextEdit="1"/>
          </p:cNvSpPr>
          <p:nvPr>
            <p:ph type="sldImg"/>
          </p:nvPr>
        </p:nvSpPr>
        <p:spPr>
          <a:ln/>
        </p:spPr>
      </p:sp>
      <p:sp>
        <p:nvSpPr>
          <p:cNvPr id="214019" name="2 Not Yer Tutucusu"/>
          <p:cNvSpPr>
            <a:spLocks noGrp="1"/>
          </p:cNvSpPr>
          <p:nvPr>
            <p:ph type="body" idx="1"/>
          </p:nvPr>
        </p:nvSpPr>
        <p:spPr>
          <a:noFill/>
          <a:ln/>
        </p:spPr>
        <p:txBody>
          <a:bodyPr/>
          <a:lstStyle/>
          <a:p>
            <a:pPr eaLnBrk="1" hangingPunct="1"/>
            <a:endParaRPr lang="tr-TR" smtClean="0"/>
          </a:p>
        </p:txBody>
      </p:sp>
      <p:sp>
        <p:nvSpPr>
          <p:cNvPr id="214020" name="3 Slayt Numarası Yer Tutucusu"/>
          <p:cNvSpPr>
            <a:spLocks noGrp="1"/>
          </p:cNvSpPr>
          <p:nvPr>
            <p:ph type="sldNum" sz="quarter" idx="5"/>
          </p:nvPr>
        </p:nvSpPr>
        <p:spPr>
          <a:noFill/>
        </p:spPr>
        <p:txBody>
          <a:bodyPr/>
          <a:lstStyle/>
          <a:p>
            <a:fld id="{5957A16A-AE54-483F-AEE5-5D6C473C1330}" type="slidenum">
              <a:rPr lang="tr-TR" smtClean="0"/>
              <a:pPr/>
              <a:t>70</a:t>
            </a:fld>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Slayt Görüntüsü Yer Tutucusu"/>
          <p:cNvSpPr>
            <a:spLocks noGrp="1" noRot="1" noChangeAspect="1" noTextEdit="1"/>
          </p:cNvSpPr>
          <p:nvPr>
            <p:ph type="sldImg"/>
          </p:nvPr>
        </p:nvSpPr>
        <p:spPr>
          <a:ln/>
        </p:spPr>
      </p:sp>
      <p:sp>
        <p:nvSpPr>
          <p:cNvPr id="196611" name="2 Not Yer Tutucusu"/>
          <p:cNvSpPr>
            <a:spLocks noGrp="1"/>
          </p:cNvSpPr>
          <p:nvPr>
            <p:ph type="body" idx="1"/>
          </p:nvPr>
        </p:nvSpPr>
        <p:spPr>
          <a:noFill/>
          <a:ln/>
        </p:spPr>
        <p:txBody>
          <a:bodyPr/>
          <a:lstStyle/>
          <a:p>
            <a:pPr eaLnBrk="1" hangingPunct="1"/>
            <a:endParaRPr lang="tr-TR" smtClean="0"/>
          </a:p>
        </p:txBody>
      </p:sp>
      <p:sp>
        <p:nvSpPr>
          <p:cNvPr id="196612" name="3 Slayt Numarası Yer Tutucusu"/>
          <p:cNvSpPr>
            <a:spLocks noGrp="1"/>
          </p:cNvSpPr>
          <p:nvPr>
            <p:ph type="sldNum" sz="quarter" idx="5"/>
          </p:nvPr>
        </p:nvSpPr>
        <p:spPr>
          <a:noFill/>
        </p:spPr>
        <p:txBody>
          <a:bodyPr/>
          <a:lstStyle/>
          <a:p>
            <a:fld id="{6006C956-EEE5-49C6-80E1-EAC2A8CAA51C}" type="slidenum">
              <a:rPr lang="tr-TR" smtClean="0"/>
              <a:pPr/>
              <a:t>53</a:t>
            </a:fld>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1 Slayt Görüntüsü Yer Tutucusu"/>
          <p:cNvSpPr>
            <a:spLocks noGrp="1" noRot="1" noChangeAspect="1" noTextEdit="1"/>
          </p:cNvSpPr>
          <p:nvPr>
            <p:ph type="sldImg"/>
          </p:nvPr>
        </p:nvSpPr>
        <p:spPr>
          <a:ln/>
        </p:spPr>
      </p:sp>
      <p:sp>
        <p:nvSpPr>
          <p:cNvPr id="215043" name="2 Not Yer Tutucusu"/>
          <p:cNvSpPr>
            <a:spLocks noGrp="1"/>
          </p:cNvSpPr>
          <p:nvPr>
            <p:ph type="body" idx="1"/>
          </p:nvPr>
        </p:nvSpPr>
        <p:spPr>
          <a:noFill/>
          <a:ln/>
        </p:spPr>
        <p:txBody>
          <a:bodyPr/>
          <a:lstStyle/>
          <a:p>
            <a:pPr eaLnBrk="1" hangingPunct="1"/>
            <a:endParaRPr lang="tr-TR" smtClean="0"/>
          </a:p>
        </p:txBody>
      </p:sp>
      <p:sp>
        <p:nvSpPr>
          <p:cNvPr id="215044" name="3 Slayt Numarası Yer Tutucusu"/>
          <p:cNvSpPr>
            <a:spLocks noGrp="1"/>
          </p:cNvSpPr>
          <p:nvPr>
            <p:ph type="sldNum" sz="quarter" idx="5"/>
          </p:nvPr>
        </p:nvSpPr>
        <p:spPr>
          <a:noFill/>
        </p:spPr>
        <p:txBody>
          <a:bodyPr/>
          <a:lstStyle/>
          <a:p>
            <a:fld id="{434014BE-6C73-4550-BE1C-CF7AFED3AF29}" type="slidenum">
              <a:rPr lang="tr-TR" smtClean="0"/>
              <a:pPr/>
              <a:t>71</a:t>
            </a:fld>
            <a:endParaRPr 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1 Slayt Görüntüsü Yer Tutucusu"/>
          <p:cNvSpPr>
            <a:spLocks noGrp="1" noRot="1" noChangeAspect="1" noTextEdit="1"/>
          </p:cNvSpPr>
          <p:nvPr>
            <p:ph type="sldImg"/>
          </p:nvPr>
        </p:nvSpPr>
        <p:spPr>
          <a:ln/>
        </p:spPr>
      </p:sp>
      <p:sp>
        <p:nvSpPr>
          <p:cNvPr id="216067" name="2 Not Yer Tutucusu"/>
          <p:cNvSpPr>
            <a:spLocks noGrp="1"/>
          </p:cNvSpPr>
          <p:nvPr>
            <p:ph type="body" idx="1"/>
          </p:nvPr>
        </p:nvSpPr>
        <p:spPr>
          <a:noFill/>
          <a:ln/>
        </p:spPr>
        <p:txBody>
          <a:bodyPr/>
          <a:lstStyle/>
          <a:p>
            <a:pPr eaLnBrk="1" hangingPunct="1"/>
            <a:endParaRPr lang="tr-TR" smtClean="0"/>
          </a:p>
        </p:txBody>
      </p:sp>
      <p:sp>
        <p:nvSpPr>
          <p:cNvPr id="216068" name="3 Slayt Numarası Yer Tutucusu"/>
          <p:cNvSpPr>
            <a:spLocks noGrp="1"/>
          </p:cNvSpPr>
          <p:nvPr>
            <p:ph type="sldNum" sz="quarter" idx="5"/>
          </p:nvPr>
        </p:nvSpPr>
        <p:spPr>
          <a:noFill/>
        </p:spPr>
        <p:txBody>
          <a:bodyPr/>
          <a:lstStyle/>
          <a:p>
            <a:fld id="{0E7543A1-80C7-4763-9050-30184CF2E525}" type="slidenum">
              <a:rPr lang="tr-TR" smtClean="0"/>
              <a:pPr/>
              <a:t>72</a:t>
            </a:fld>
            <a:endParaRPr 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1 Slayt Görüntüsü Yer Tutucusu"/>
          <p:cNvSpPr>
            <a:spLocks noGrp="1" noRot="1" noChangeAspect="1" noTextEdit="1"/>
          </p:cNvSpPr>
          <p:nvPr>
            <p:ph type="sldImg"/>
          </p:nvPr>
        </p:nvSpPr>
        <p:spPr>
          <a:ln/>
        </p:spPr>
      </p:sp>
      <p:sp>
        <p:nvSpPr>
          <p:cNvPr id="217091" name="2 Not Yer Tutucusu"/>
          <p:cNvSpPr>
            <a:spLocks noGrp="1"/>
          </p:cNvSpPr>
          <p:nvPr>
            <p:ph type="body" idx="1"/>
          </p:nvPr>
        </p:nvSpPr>
        <p:spPr>
          <a:noFill/>
          <a:ln/>
        </p:spPr>
        <p:txBody>
          <a:bodyPr/>
          <a:lstStyle/>
          <a:p>
            <a:pPr eaLnBrk="1" hangingPunct="1"/>
            <a:endParaRPr lang="tr-TR" smtClean="0"/>
          </a:p>
        </p:txBody>
      </p:sp>
      <p:sp>
        <p:nvSpPr>
          <p:cNvPr id="217092" name="3 Slayt Numarası Yer Tutucusu"/>
          <p:cNvSpPr>
            <a:spLocks noGrp="1"/>
          </p:cNvSpPr>
          <p:nvPr>
            <p:ph type="sldNum" sz="quarter" idx="5"/>
          </p:nvPr>
        </p:nvSpPr>
        <p:spPr>
          <a:noFill/>
        </p:spPr>
        <p:txBody>
          <a:bodyPr/>
          <a:lstStyle/>
          <a:p>
            <a:fld id="{DC25C7B6-17B9-42AA-A291-771D9196864D}" type="slidenum">
              <a:rPr lang="tr-TR" smtClean="0"/>
              <a:pPr/>
              <a:t>73</a:t>
            </a:fld>
            <a:endParaRPr 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1 Slayt Görüntüsü Yer Tutucusu"/>
          <p:cNvSpPr>
            <a:spLocks noGrp="1" noRot="1" noChangeAspect="1" noTextEdit="1"/>
          </p:cNvSpPr>
          <p:nvPr>
            <p:ph type="sldImg"/>
          </p:nvPr>
        </p:nvSpPr>
        <p:spPr>
          <a:ln/>
        </p:spPr>
      </p:sp>
      <p:sp>
        <p:nvSpPr>
          <p:cNvPr id="218115" name="2 Not Yer Tutucusu"/>
          <p:cNvSpPr>
            <a:spLocks noGrp="1"/>
          </p:cNvSpPr>
          <p:nvPr>
            <p:ph type="body" idx="1"/>
          </p:nvPr>
        </p:nvSpPr>
        <p:spPr>
          <a:noFill/>
          <a:ln/>
        </p:spPr>
        <p:txBody>
          <a:bodyPr/>
          <a:lstStyle/>
          <a:p>
            <a:pPr eaLnBrk="1" hangingPunct="1"/>
            <a:endParaRPr lang="tr-TR" smtClean="0"/>
          </a:p>
        </p:txBody>
      </p:sp>
      <p:sp>
        <p:nvSpPr>
          <p:cNvPr id="218116" name="3 Slayt Numarası Yer Tutucusu"/>
          <p:cNvSpPr>
            <a:spLocks noGrp="1"/>
          </p:cNvSpPr>
          <p:nvPr>
            <p:ph type="sldNum" sz="quarter" idx="5"/>
          </p:nvPr>
        </p:nvSpPr>
        <p:spPr>
          <a:noFill/>
        </p:spPr>
        <p:txBody>
          <a:bodyPr/>
          <a:lstStyle/>
          <a:p>
            <a:fld id="{9223A1AE-EAED-4E69-9A80-46D0CAA79583}" type="slidenum">
              <a:rPr lang="tr-TR" smtClean="0"/>
              <a:pPr/>
              <a:t>74</a:t>
            </a:fld>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1 Slayt Görüntüsü Yer Tutucusu"/>
          <p:cNvSpPr>
            <a:spLocks noGrp="1" noRot="1" noChangeAspect="1" noTextEdit="1"/>
          </p:cNvSpPr>
          <p:nvPr>
            <p:ph type="sldImg"/>
          </p:nvPr>
        </p:nvSpPr>
        <p:spPr>
          <a:ln/>
        </p:spPr>
      </p:sp>
      <p:sp>
        <p:nvSpPr>
          <p:cNvPr id="219139" name="2 Not Yer Tutucusu"/>
          <p:cNvSpPr>
            <a:spLocks noGrp="1"/>
          </p:cNvSpPr>
          <p:nvPr>
            <p:ph type="body" idx="1"/>
          </p:nvPr>
        </p:nvSpPr>
        <p:spPr>
          <a:noFill/>
          <a:ln/>
        </p:spPr>
        <p:txBody>
          <a:bodyPr/>
          <a:lstStyle/>
          <a:p>
            <a:pPr eaLnBrk="1" hangingPunct="1"/>
            <a:endParaRPr lang="tr-TR" smtClean="0"/>
          </a:p>
        </p:txBody>
      </p:sp>
      <p:sp>
        <p:nvSpPr>
          <p:cNvPr id="219140" name="3 Slayt Numarası Yer Tutucusu"/>
          <p:cNvSpPr>
            <a:spLocks noGrp="1"/>
          </p:cNvSpPr>
          <p:nvPr>
            <p:ph type="sldNum" sz="quarter" idx="5"/>
          </p:nvPr>
        </p:nvSpPr>
        <p:spPr>
          <a:noFill/>
        </p:spPr>
        <p:txBody>
          <a:bodyPr/>
          <a:lstStyle/>
          <a:p>
            <a:fld id="{2D88DDDF-7F51-47F0-98A8-4F2E28B24BF9}" type="slidenum">
              <a:rPr lang="tr-TR" smtClean="0"/>
              <a:pPr/>
              <a:t>75</a:t>
            </a:fld>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1 Slayt Görüntüsü Yer Tutucusu"/>
          <p:cNvSpPr>
            <a:spLocks noGrp="1" noRot="1" noChangeAspect="1" noTextEdit="1"/>
          </p:cNvSpPr>
          <p:nvPr>
            <p:ph type="sldImg"/>
          </p:nvPr>
        </p:nvSpPr>
        <p:spPr>
          <a:ln/>
        </p:spPr>
      </p:sp>
      <p:sp>
        <p:nvSpPr>
          <p:cNvPr id="221187" name="2 Not Yer Tutucusu"/>
          <p:cNvSpPr>
            <a:spLocks noGrp="1"/>
          </p:cNvSpPr>
          <p:nvPr>
            <p:ph type="body" idx="1"/>
          </p:nvPr>
        </p:nvSpPr>
        <p:spPr>
          <a:noFill/>
          <a:ln/>
        </p:spPr>
        <p:txBody>
          <a:bodyPr/>
          <a:lstStyle/>
          <a:p>
            <a:pPr eaLnBrk="1" hangingPunct="1"/>
            <a:endParaRPr lang="tr-TR" smtClean="0"/>
          </a:p>
        </p:txBody>
      </p:sp>
      <p:sp>
        <p:nvSpPr>
          <p:cNvPr id="221188" name="3 Slayt Numarası Yer Tutucusu"/>
          <p:cNvSpPr>
            <a:spLocks noGrp="1"/>
          </p:cNvSpPr>
          <p:nvPr>
            <p:ph type="sldNum" sz="quarter" idx="5"/>
          </p:nvPr>
        </p:nvSpPr>
        <p:spPr>
          <a:noFill/>
        </p:spPr>
        <p:txBody>
          <a:bodyPr/>
          <a:lstStyle/>
          <a:p>
            <a:fld id="{C8544264-EC53-4CE5-B3BA-6588082992B3}" type="slidenum">
              <a:rPr lang="tr-TR" smtClean="0"/>
              <a:pPr/>
              <a:t>76</a:t>
            </a:fld>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1 Slayt Görüntüsü Yer Tutucusu"/>
          <p:cNvSpPr>
            <a:spLocks noGrp="1" noRot="1" noChangeAspect="1" noTextEdit="1"/>
          </p:cNvSpPr>
          <p:nvPr>
            <p:ph type="sldImg"/>
          </p:nvPr>
        </p:nvSpPr>
        <p:spPr>
          <a:ln/>
        </p:spPr>
      </p:sp>
      <p:sp>
        <p:nvSpPr>
          <p:cNvPr id="222211" name="2 Not Yer Tutucusu"/>
          <p:cNvSpPr>
            <a:spLocks noGrp="1"/>
          </p:cNvSpPr>
          <p:nvPr>
            <p:ph type="body" idx="1"/>
          </p:nvPr>
        </p:nvSpPr>
        <p:spPr>
          <a:noFill/>
          <a:ln/>
        </p:spPr>
        <p:txBody>
          <a:bodyPr/>
          <a:lstStyle/>
          <a:p>
            <a:pPr eaLnBrk="1" hangingPunct="1"/>
            <a:endParaRPr lang="tr-TR" smtClean="0"/>
          </a:p>
        </p:txBody>
      </p:sp>
      <p:sp>
        <p:nvSpPr>
          <p:cNvPr id="222212" name="3 Slayt Numarası Yer Tutucusu"/>
          <p:cNvSpPr>
            <a:spLocks noGrp="1"/>
          </p:cNvSpPr>
          <p:nvPr>
            <p:ph type="sldNum" sz="quarter" idx="5"/>
          </p:nvPr>
        </p:nvSpPr>
        <p:spPr>
          <a:noFill/>
        </p:spPr>
        <p:txBody>
          <a:bodyPr/>
          <a:lstStyle/>
          <a:p>
            <a:fld id="{B6A45850-B359-47CB-ACFD-46B2E5CD8063}" type="slidenum">
              <a:rPr lang="tr-TR" smtClean="0"/>
              <a:pPr/>
              <a:t>77</a:t>
            </a:fld>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1 Slayt Görüntüsü Yer Tutucusu"/>
          <p:cNvSpPr>
            <a:spLocks noGrp="1" noRot="1" noChangeAspect="1" noTextEdit="1"/>
          </p:cNvSpPr>
          <p:nvPr>
            <p:ph type="sldImg"/>
          </p:nvPr>
        </p:nvSpPr>
        <p:spPr>
          <a:ln/>
        </p:spPr>
      </p:sp>
      <p:sp>
        <p:nvSpPr>
          <p:cNvPr id="223235" name="2 Not Yer Tutucusu"/>
          <p:cNvSpPr>
            <a:spLocks noGrp="1"/>
          </p:cNvSpPr>
          <p:nvPr>
            <p:ph type="body" idx="1"/>
          </p:nvPr>
        </p:nvSpPr>
        <p:spPr>
          <a:noFill/>
          <a:ln/>
        </p:spPr>
        <p:txBody>
          <a:bodyPr/>
          <a:lstStyle/>
          <a:p>
            <a:pPr eaLnBrk="1" hangingPunct="1"/>
            <a:endParaRPr lang="tr-TR" smtClean="0"/>
          </a:p>
        </p:txBody>
      </p:sp>
      <p:sp>
        <p:nvSpPr>
          <p:cNvPr id="223236" name="3 Slayt Numarası Yer Tutucusu"/>
          <p:cNvSpPr>
            <a:spLocks noGrp="1"/>
          </p:cNvSpPr>
          <p:nvPr>
            <p:ph type="sldNum" sz="quarter" idx="5"/>
          </p:nvPr>
        </p:nvSpPr>
        <p:spPr>
          <a:noFill/>
        </p:spPr>
        <p:txBody>
          <a:bodyPr/>
          <a:lstStyle/>
          <a:p>
            <a:fld id="{4BFA4C1C-7AA5-46A1-B9F7-EF381841C6C3}" type="slidenum">
              <a:rPr lang="tr-TR" smtClean="0"/>
              <a:pPr/>
              <a:t>78</a:t>
            </a:fld>
            <a:endParaRPr lang="tr-T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1 Slayt Görüntüsü Yer Tutucusu"/>
          <p:cNvSpPr>
            <a:spLocks noGrp="1" noRot="1" noChangeAspect="1" noTextEdit="1"/>
          </p:cNvSpPr>
          <p:nvPr>
            <p:ph type="sldImg"/>
          </p:nvPr>
        </p:nvSpPr>
        <p:spPr>
          <a:ln/>
        </p:spPr>
      </p:sp>
      <p:sp>
        <p:nvSpPr>
          <p:cNvPr id="224259" name="2 Not Yer Tutucusu"/>
          <p:cNvSpPr>
            <a:spLocks noGrp="1"/>
          </p:cNvSpPr>
          <p:nvPr>
            <p:ph type="body" idx="1"/>
          </p:nvPr>
        </p:nvSpPr>
        <p:spPr>
          <a:noFill/>
          <a:ln/>
        </p:spPr>
        <p:txBody>
          <a:bodyPr/>
          <a:lstStyle/>
          <a:p>
            <a:pPr eaLnBrk="1" hangingPunct="1"/>
            <a:endParaRPr lang="tr-TR" smtClean="0"/>
          </a:p>
        </p:txBody>
      </p:sp>
      <p:sp>
        <p:nvSpPr>
          <p:cNvPr id="224260" name="3 Slayt Numarası Yer Tutucusu"/>
          <p:cNvSpPr>
            <a:spLocks noGrp="1"/>
          </p:cNvSpPr>
          <p:nvPr>
            <p:ph type="sldNum" sz="quarter" idx="5"/>
          </p:nvPr>
        </p:nvSpPr>
        <p:spPr>
          <a:noFill/>
        </p:spPr>
        <p:txBody>
          <a:bodyPr/>
          <a:lstStyle/>
          <a:p>
            <a:fld id="{D5B04E05-EE48-4D91-86B3-9A4045A974DD}" type="slidenum">
              <a:rPr lang="tr-TR" smtClean="0"/>
              <a:pPr/>
              <a:t>79</a:t>
            </a:fld>
            <a:endParaRPr lang="tr-T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1 Slayt Görüntüsü Yer Tutucusu"/>
          <p:cNvSpPr>
            <a:spLocks noGrp="1" noRot="1" noChangeAspect="1" noTextEdit="1"/>
          </p:cNvSpPr>
          <p:nvPr>
            <p:ph type="sldImg"/>
          </p:nvPr>
        </p:nvSpPr>
        <p:spPr>
          <a:ln/>
        </p:spPr>
      </p:sp>
      <p:sp>
        <p:nvSpPr>
          <p:cNvPr id="225283" name="2 Not Yer Tutucusu"/>
          <p:cNvSpPr>
            <a:spLocks noGrp="1"/>
          </p:cNvSpPr>
          <p:nvPr>
            <p:ph type="body" idx="1"/>
          </p:nvPr>
        </p:nvSpPr>
        <p:spPr>
          <a:noFill/>
          <a:ln/>
        </p:spPr>
        <p:txBody>
          <a:bodyPr/>
          <a:lstStyle/>
          <a:p>
            <a:pPr eaLnBrk="1" hangingPunct="1"/>
            <a:endParaRPr lang="tr-TR" smtClean="0"/>
          </a:p>
        </p:txBody>
      </p:sp>
      <p:sp>
        <p:nvSpPr>
          <p:cNvPr id="225284" name="3 Slayt Numarası Yer Tutucusu"/>
          <p:cNvSpPr>
            <a:spLocks noGrp="1"/>
          </p:cNvSpPr>
          <p:nvPr>
            <p:ph type="sldNum" sz="quarter" idx="5"/>
          </p:nvPr>
        </p:nvSpPr>
        <p:spPr>
          <a:noFill/>
        </p:spPr>
        <p:txBody>
          <a:bodyPr/>
          <a:lstStyle/>
          <a:p>
            <a:fld id="{44067FF8-2270-45B1-B481-97CBCDB8792B}" type="slidenum">
              <a:rPr lang="tr-TR" smtClean="0"/>
              <a:pPr/>
              <a:t>80</a:t>
            </a:fld>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Slayt Görüntüsü Yer Tutucusu"/>
          <p:cNvSpPr>
            <a:spLocks noGrp="1" noRot="1" noChangeAspect="1" noTextEdit="1"/>
          </p:cNvSpPr>
          <p:nvPr>
            <p:ph type="sldImg"/>
          </p:nvPr>
        </p:nvSpPr>
        <p:spPr>
          <a:ln/>
        </p:spPr>
      </p:sp>
      <p:sp>
        <p:nvSpPr>
          <p:cNvPr id="197635" name="2 Not Yer Tutucusu"/>
          <p:cNvSpPr>
            <a:spLocks noGrp="1"/>
          </p:cNvSpPr>
          <p:nvPr>
            <p:ph type="body" idx="1"/>
          </p:nvPr>
        </p:nvSpPr>
        <p:spPr>
          <a:noFill/>
          <a:ln/>
        </p:spPr>
        <p:txBody>
          <a:bodyPr/>
          <a:lstStyle/>
          <a:p>
            <a:pPr eaLnBrk="1" hangingPunct="1"/>
            <a:endParaRPr lang="tr-TR" smtClean="0"/>
          </a:p>
        </p:txBody>
      </p:sp>
      <p:sp>
        <p:nvSpPr>
          <p:cNvPr id="197636" name="3 Slayt Numarası Yer Tutucusu"/>
          <p:cNvSpPr>
            <a:spLocks noGrp="1"/>
          </p:cNvSpPr>
          <p:nvPr>
            <p:ph type="sldNum" sz="quarter" idx="5"/>
          </p:nvPr>
        </p:nvSpPr>
        <p:spPr>
          <a:noFill/>
        </p:spPr>
        <p:txBody>
          <a:bodyPr/>
          <a:lstStyle/>
          <a:p>
            <a:fld id="{EF5AAD43-6521-4B10-AC29-C0F8B02E834C}" type="slidenum">
              <a:rPr lang="tr-TR" smtClean="0"/>
              <a:pPr/>
              <a:t>54</a:t>
            </a:fld>
            <a:endParaRPr lang="tr-T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1 Slayt Görüntüsü Yer Tutucusu"/>
          <p:cNvSpPr>
            <a:spLocks noGrp="1" noRot="1" noChangeAspect="1" noTextEdit="1"/>
          </p:cNvSpPr>
          <p:nvPr>
            <p:ph type="sldImg"/>
          </p:nvPr>
        </p:nvSpPr>
        <p:spPr>
          <a:ln/>
        </p:spPr>
      </p:sp>
      <p:sp>
        <p:nvSpPr>
          <p:cNvPr id="226307" name="2 Not Yer Tutucusu"/>
          <p:cNvSpPr>
            <a:spLocks noGrp="1"/>
          </p:cNvSpPr>
          <p:nvPr>
            <p:ph type="body" idx="1"/>
          </p:nvPr>
        </p:nvSpPr>
        <p:spPr>
          <a:noFill/>
          <a:ln/>
        </p:spPr>
        <p:txBody>
          <a:bodyPr/>
          <a:lstStyle/>
          <a:p>
            <a:pPr eaLnBrk="1" hangingPunct="1"/>
            <a:endParaRPr lang="tr-TR" smtClean="0"/>
          </a:p>
        </p:txBody>
      </p:sp>
      <p:sp>
        <p:nvSpPr>
          <p:cNvPr id="226308" name="3 Slayt Numarası Yer Tutucusu"/>
          <p:cNvSpPr>
            <a:spLocks noGrp="1"/>
          </p:cNvSpPr>
          <p:nvPr>
            <p:ph type="sldNum" sz="quarter" idx="5"/>
          </p:nvPr>
        </p:nvSpPr>
        <p:spPr>
          <a:noFill/>
        </p:spPr>
        <p:txBody>
          <a:bodyPr/>
          <a:lstStyle/>
          <a:p>
            <a:fld id="{984E3FBA-23AA-4E4C-B8D1-7B29EECFF7A9}" type="slidenum">
              <a:rPr lang="tr-TR" smtClean="0"/>
              <a:pPr/>
              <a:t>81</a:t>
            </a:fld>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Slayt Görüntüsü Yer Tutucusu"/>
          <p:cNvSpPr>
            <a:spLocks noGrp="1" noRot="1" noChangeAspect="1" noTextEdit="1"/>
          </p:cNvSpPr>
          <p:nvPr>
            <p:ph type="sldImg"/>
          </p:nvPr>
        </p:nvSpPr>
        <p:spPr>
          <a:ln/>
        </p:spPr>
      </p:sp>
      <p:sp>
        <p:nvSpPr>
          <p:cNvPr id="198659" name="2 Not Yer Tutucusu"/>
          <p:cNvSpPr>
            <a:spLocks noGrp="1"/>
          </p:cNvSpPr>
          <p:nvPr>
            <p:ph type="body" idx="1"/>
          </p:nvPr>
        </p:nvSpPr>
        <p:spPr>
          <a:noFill/>
          <a:ln/>
        </p:spPr>
        <p:txBody>
          <a:bodyPr/>
          <a:lstStyle/>
          <a:p>
            <a:pPr eaLnBrk="1" hangingPunct="1"/>
            <a:endParaRPr lang="tr-TR" smtClean="0"/>
          </a:p>
        </p:txBody>
      </p:sp>
      <p:sp>
        <p:nvSpPr>
          <p:cNvPr id="198660" name="3 Slayt Numarası Yer Tutucusu"/>
          <p:cNvSpPr>
            <a:spLocks noGrp="1"/>
          </p:cNvSpPr>
          <p:nvPr>
            <p:ph type="sldNum" sz="quarter" idx="5"/>
          </p:nvPr>
        </p:nvSpPr>
        <p:spPr>
          <a:noFill/>
        </p:spPr>
        <p:txBody>
          <a:bodyPr/>
          <a:lstStyle/>
          <a:p>
            <a:fld id="{31AB09D2-E92C-4202-9164-B8D0C8A76B94}" type="slidenum">
              <a:rPr lang="tr-TR" smtClean="0"/>
              <a:pPr/>
              <a:t>55</a:t>
            </a:fld>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1 Slayt Görüntüsü Yer Tutucusu"/>
          <p:cNvSpPr>
            <a:spLocks noGrp="1" noRot="1" noChangeAspect="1" noTextEdit="1"/>
          </p:cNvSpPr>
          <p:nvPr>
            <p:ph type="sldImg"/>
          </p:nvPr>
        </p:nvSpPr>
        <p:spPr>
          <a:ln/>
        </p:spPr>
      </p:sp>
      <p:sp>
        <p:nvSpPr>
          <p:cNvPr id="199683" name="2 Not Yer Tutucusu"/>
          <p:cNvSpPr>
            <a:spLocks noGrp="1"/>
          </p:cNvSpPr>
          <p:nvPr>
            <p:ph type="body" idx="1"/>
          </p:nvPr>
        </p:nvSpPr>
        <p:spPr>
          <a:noFill/>
          <a:ln/>
        </p:spPr>
        <p:txBody>
          <a:bodyPr/>
          <a:lstStyle/>
          <a:p>
            <a:pPr eaLnBrk="1" hangingPunct="1"/>
            <a:endParaRPr lang="tr-TR" smtClean="0"/>
          </a:p>
        </p:txBody>
      </p:sp>
      <p:sp>
        <p:nvSpPr>
          <p:cNvPr id="199684" name="3 Slayt Numarası Yer Tutucusu"/>
          <p:cNvSpPr>
            <a:spLocks noGrp="1"/>
          </p:cNvSpPr>
          <p:nvPr>
            <p:ph type="sldNum" sz="quarter" idx="5"/>
          </p:nvPr>
        </p:nvSpPr>
        <p:spPr>
          <a:noFill/>
        </p:spPr>
        <p:txBody>
          <a:bodyPr/>
          <a:lstStyle/>
          <a:p>
            <a:fld id="{5610E418-0C97-45F0-B465-CDF2D513C21D}" type="slidenum">
              <a:rPr lang="tr-TR" smtClean="0"/>
              <a:pPr/>
              <a:t>56</a:t>
            </a:fld>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Slayt Görüntüsü Yer Tutucusu"/>
          <p:cNvSpPr>
            <a:spLocks noGrp="1" noRot="1" noChangeAspect="1" noTextEdit="1"/>
          </p:cNvSpPr>
          <p:nvPr>
            <p:ph type="sldImg"/>
          </p:nvPr>
        </p:nvSpPr>
        <p:spPr>
          <a:ln/>
        </p:spPr>
      </p:sp>
      <p:sp>
        <p:nvSpPr>
          <p:cNvPr id="200707" name="2 Not Yer Tutucusu"/>
          <p:cNvSpPr>
            <a:spLocks noGrp="1"/>
          </p:cNvSpPr>
          <p:nvPr>
            <p:ph type="body" idx="1"/>
          </p:nvPr>
        </p:nvSpPr>
        <p:spPr>
          <a:noFill/>
          <a:ln/>
        </p:spPr>
        <p:txBody>
          <a:bodyPr/>
          <a:lstStyle/>
          <a:p>
            <a:pPr eaLnBrk="1" hangingPunct="1"/>
            <a:endParaRPr lang="tr-TR" smtClean="0"/>
          </a:p>
        </p:txBody>
      </p:sp>
      <p:sp>
        <p:nvSpPr>
          <p:cNvPr id="200708" name="3 Slayt Numarası Yer Tutucusu"/>
          <p:cNvSpPr>
            <a:spLocks noGrp="1"/>
          </p:cNvSpPr>
          <p:nvPr>
            <p:ph type="sldNum" sz="quarter" idx="5"/>
          </p:nvPr>
        </p:nvSpPr>
        <p:spPr>
          <a:noFill/>
        </p:spPr>
        <p:txBody>
          <a:bodyPr/>
          <a:lstStyle/>
          <a:p>
            <a:fld id="{6FC272E0-6A48-44F5-B81F-ACC8F8ED6AE3}" type="slidenum">
              <a:rPr lang="tr-TR" smtClean="0"/>
              <a:pPr/>
              <a:t>57</a:t>
            </a:fld>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1 Slayt Görüntüsü Yer Tutucusu"/>
          <p:cNvSpPr>
            <a:spLocks noGrp="1" noRot="1" noChangeAspect="1" noTextEdit="1"/>
          </p:cNvSpPr>
          <p:nvPr>
            <p:ph type="sldImg"/>
          </p:nvPr>
        </p:nvSpPr>
        <p:spPr>
          <a:ln/>
        </p:spPr>
      </p:sp>
      <p:sp>
        <p:nvSpPr>
          <p:cNvPr id="201731" name="2 Not Yer Tutucusu"/>
          <p:cNvSpPr>
            <a:spLocks noGrp="1"/>
          </p:cNvSpPr>
          <p:nvPr>
            <p:ph type="body" idx="1"/>
          </p:nvPr>
        </p:nvSpPr>
        <p:spPr>
          <a:noFill/>
          <a:ln/>
        </p:spPr>
        <p:txBody>
          <a:bodyPr/>
          <a:lstStyle/>
          <a:p>
            <a:pPr eaLnBrk="1" hangingPunct="1"/>
            <a:endParaRPr lang="tr-TR" smtClean="0"/>
          </a:p>
        </p:txBody>
      </p:sp>
      <p:sp>
        <p:nvSpPr>
          <p:cNvPr id="201732" name="3 Slayt Numarası Yer Tutucusu"/>
          <p:cNvSpPr>
            <a:spLocks noGrp="1"/>
          </p:cNvSpPr>
          <p:nvPr>
            <p:ph type="sldNum" sz="quarter" idx="5"/>
          </p:nvPr>
        </p:nvSpPr>
        <p:spPr>
          <a:noFill/>
        </p:spPr>
        <p:txBody>
          <a:bodyPr/>
          <a:lstStyle/>
          <a:p>
            <a:fld id="{904CE9D5-3FD3-4E2B-8481-FA15A1A83F04}" type="slidenum">
              <a:rPr lang="tr-TR" smtClean="0"/>
              <a:pPr/>
              <a:t>58</a:t>
            </a:fld>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Slayt Görüntüsü Yer Tutucusu"/>
          <p:cNvSpPr>
            <a:spLocks noGrp="1" noRot="1" noChangeAspect="1" noTextEdit="1"/>
          </p:cNvSpPr>
          <p:nvPr>
            <p:ph type="sldImg"/>
          </p:nvPr>
        </p:nvSpPr>
        <p:spPr>
          <a:ln/>
        </p:spPr>
      </p:sp>
      <p:sp>
        <p:nvSpPr>
          <p:cNvPr id="202755" name="2 Not Yer Tutucusu"/>
          <p:cNvSpPr>
            <a:spLocks noGrp="1"/>
          </p:cNvSpPr>
          <p:nvPr>
            <p:ph type="body" idx="1"/>
          </p:nvPr>
        </p:nvSpPr>
        <p:spPr>
          <a:noFill/>
          <a:ln/>
        </p:spPr>
        <p:txBody>
          <a:bodyPr/>
          <a:lstStyle/>
          <a:p>
            <a:pPr eaLnBrk="1" hangingPunct="1"/>
            <a:endParaRPr lang="tr-TR" smtClean="0"/>
          </a:p>
        </p:txBody>
      </p:sp>
      <p:sp>
        <p:nvSpPr>
          <p:cNvPr id="202756" name="3 Slayt Numarası Yer Tutucusu"/>
          <p:cNvSpPr>
            <a:spLocks noGrp="1"/>
          </p:cNvSpPr>
          <p:nvPr>
            <p:ph type="sldNum" sz="quarter" idx="5"/>
          </p:nvPr>
        </p:nvSpPr>
        <p:spPr>
          <a:noFill/>
        </p:spPr>
        <p:txBody>
          <a:bodyPr/>
          <a:lstStyle/>
          <a:p>
            <a:fld id="{6A49B13A-25F6-4886-9E37-BF5D7E7879FC}" type="slidenum">
              <a:rPr lang="tr-TR" smtClean="0"/>
              <a:pPr/>
              <a:t>59</a:t>
            </a:fld>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1 Slayt Görüntüsü Yer Tutucusu"/>
          <p:cNvSpPr>
            <a:spLocks noGrp="1" noRot="1" noChangeAspect="1" noTextEdit="1"/>
          </p:cNvSpPr>
          <p:nvPr>
            <p:ph type="sldImg"/>
          </p:nvPr>
        </p:nvSpPr>
        <p:spPr>
          <a:ln/>
        </p:spPr>
      </p:sp>
      <p:sp>
        <p:nvSpPr>
          <p:cNvPr id="203779" name="2 Not Yer Tutucusu"/>
          <p:cNvSpPr>
            <a:spLocks noGrp="1"/>
          </p:cNvSpPr>
          <p:nvPr>
            <p:ph type="body" idx="1"/>
          </p:nvPr>
        </p:nvSpPr>
        <p:spPr>
          <a:noFill/>
          <a:ln/>
        </p:spPr>
        <p:txBody>
          <a:bodyPr/>
          <a:lstStyle/>
          <a:p>
            <a:pPr eaLnBrk="1" hangingPunct="1"/>
            <a:endParaRPr lang="tr-TR" smtClean="0"/>
          </a:p>
        </p:txBody>
      </p:sp>
      <p:sp>
        <p:nvSpPr>
          <p:cNvPr id="203780" name="3 Slayt Numarası Yer Tutucusu"/>
          <p:cNvSpPr>
            <a:spLocks noGrp="1"/>
          </p:cNvSpPr>
          <p:nvPr>
            <p:ph type="sldNum" sz="quarter" idx="5"/>
          </p:nvPr>
        </p:nvSpPr>
        <p:spPr>
          <a:noFill/>
        </p:spPr>
        <p:txBody>
          <a:bodyPr/>
          <a:lstStyle/>
          <a:p>
            <a:fld id="{2479F57F-3D21-4FA9-97E5-B262D9147BF5}" type="slidenum">
              <a:rPr lang="tr-TR" smtClean="0"/>
              <a:pPr/>
              <a:t>60</a:t>
            </a:fld>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01CDE62E-E6B2-490B-A62F-C676DD4EFEEC}"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B22DC78D-712D-4035-BF94-B487087B5606}" type="datetimeFigureOut">
              <a:rPr lang="tr-TR" smtClean="0"/>
              <a:pPr/>
              <a:t>23.04.2017</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01CDE62E-E6B2-490B-A62F-C676DD4EFEEC}"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22DC78D-712D-4035-BF94-B487087B5606}" type="datetimeFigureOut">
              <a:rPr lang="tr-TR" smtClean="0"/>
              <a:pPr/>
              <a:t>23.04.2017</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1CDE62E-E6B2-490B-A62F-C676DD4EFEEC}"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Alt Başlık"/>
          <p:cNvSpPr>
            <a:spLocks noGrp="1"/>
          </p:cNvSpPr>
          <p:nvPr>
            <p:ph type="subTitle" idx="1"/>
          </p:nvPr>
        </p:nvSpPr>
        <p:spPr>
          <a:xfrm>
            <a:off x="1643042" y="785794"/>
            <a:ext cx="6400800" cy="1071570"/>
          </a:xfrm>
        </p:spPr>
        <p:txBody>
          <a:bodyPr/>
          <a:lstStyle/>
          <a:p>
            <a:r>
              <a:rPr lang="tr-TR" dirty="0" smtClean="0">
                <a:solidFill>
                  <a:schemeClr val="tx1"/>
                </a:solidFill>
              </a:rPr>
              <a:t>İMALAT YÖNTEMLERİ</a:t>
            </a:r>
            <a:endParaRPr lang="tr-TR"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857224" y="1000108"/>
            <a:ext cx="7215238" cy="4555093"/>
          </a:xfrm>
          <a:prstGeom prst="rect">
            <a:avLst/>
          </a:prstGeom>
        </p:spPr>
        <p:txBody>
          <a:bodyPr wrap="square">
            <a:spAutoFit/>
          </a:bodyPr>
          <a:lstStyle/>
          <a:p>
            <a:r>
              <a:rPr lang="tr-TR" sz="2400" b="1" dirty="0" smtClean="0"/>
              <a:t>		Döküm </a:t>
            </a:r>
            <a:r>
              <a:rPr lang="tr-TR" sz="2400" b="1" dirty="0"/>
              <a:t>Yöntemleri </a:t>
            </a:r>
            <a:endParaRPr lang="tr-TR" sz="2400" b="1" dirty="0" smtClean="0"/>
          </a:p>
          <a:p>
            <a:endParaRPr lang="tr-TR" sz="2400" b="1" dirty="0" smtClean="0"/>
          </a:p>
          <a:p>
            <a:r>
              <a:rPr lang="tr-TR" sz="2800" dirty="0" smtClean="0"/>
              <a:t>1. Kum </a:t>
            </a:r>
            <a:r>
              <a:rPr lang="tr-TR" sz="2800" dirty="0"/>
              <a:t>kalıba döküm — </a:t>
            </a:r>
            <a:r>
              <a:rPr lang="tr-TR" sz="2800" b="1" dirty="0" smtClean="0"/>
              <a:t>%45 </a:t>
            </a:r>
            <a:endParaRPr lang="tr-TR" sz="2800" b="1" dirty="0"/>
          </a:p>
          <a:p>
            <a:r>
              <a:rPr lang="tr-TR" sz="2800" dirty="0" smtClean="0"/>
              <a:t>2. Basınçlı metal kalıba döküm — </a:t>
            </a:r>
            <a:r>
              <a:rPr lang="tr-TR" sz="2800" b="1" dirty="0" smtClean="0"/>
              <a:t>%15 </a:t>
            </a:r>
          </a:p>
          <a:p>
            <a:r>
              <a:rPr lang="tr-TR" sz="2800" b="1" dirty="0" smtClean="0"/>
              <a:t>     </a:t>
            </a:r>
            <a:r>
              <a:rPr lang="tr-TR" sz="2400" dirty="0" smtClean="0"/>
              <a:t>(Sıcak hazneli/soğuk hazneli) </a:t>
            </a:r>
          </a:p>
          <a:p>
            <a:r>
              <a:rPr lang="tr-TR" sz="2800" dirty="0" smtClean="0"/>
              <a:t> 3. Açık metal kalıba döküm — </a:t>
            </a:r>
            <a:r>
              <a:rPr lang="tr-TR" sz="2800" b="1" dirty="0" smtClean="0"/>
              <a:t>%10</a:t>
            </a:r>
            <a:endParaRPr lang="tr-TR" sz="2800" b="1" dirty="0"/>
          </a:p>
          <a:p>
            <a:r>
              <a:rPr lang="tr-TR" sz="2800" dirty="0" smtClean="0"/>
              <a:t>4. Hassas döküm — </a:t>
            </a:r>
            <a:r>
              <a:rPr lang="tr-TR" sz="2800" b="1" dirty="0" smtClean="0"/>
              <a:t>%10 </a:t>
            </a:r>
            <a:endParaRPr lang="tr-TR" sz="2800" b="1" dirty="0"/>
          </a:p>
          <a:p>
            <a:r>
              <a:rPr lang="tr-TR" sz="2800" dirty="0" smtClean="0"/>
              <a:t>5. Kabuk kalıba döküm  </a:t>
            </a:r>
            <a:r>
              <a:rPr lang="tr-TR" sz="2800" b="1" dirty="0" smtClean="0"/>
              <a:t>%8</a:t>
            </a:r>
            <a:endParaRPr lang="tr-TR" sz="2800" b="1" dirty="0"/>
          </a:p>
          <a:p>
            <a:r>
              <a:rPr lang="tr-TR" sz="2800" dirty="0" smtClean="0"/>
              <a:t>6. Santrifüj döküm </a:t>
            </a:r>
            <a:r>
              <a:rPr lang="tr-TR" sz="2800" dirty="0"/>
              <a:t>— </a:t>
            </a:r>
            <a:r>
              <a:rPr lang="tr-TR" sz="2800" b="1" dirty="0" smtClean="0"/>
              <a:t>%7 </a:t>
            </a:r>
          </a:p>
          <a:p>
            <a:r>
              <a:rPr lang="tr-TR" sz="2800" dirty="0" smtClean="0"/>
              <a:t>7. Savurma döküm — </a:t>
            </a:r>
            <a:r>
              <a:rPr lang="tr-TR" sz="2800" b="1" dirty="0" smtClean="0"/>
              <a:t>%5 </a:t>
            </a:r>
            <a:endParaRPr lang="tr-TR" sz="2800" b="1" dirty="0"/>
          </a:p>
          <a:p>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00100" y="571480"/>
            <a:ext cx="7643866" cy="500066"/>
          </a:xfrm>
        </p:spPr>
        <p:txBody>
          <a:bodyPr>
            <a:normAutofit/>
          </a:bodyPr>
          <a:lstStyle/>
          <a:p>
            <a:r>
              <a:rPr lang="tr-TR" sz="2800" dirty="0" smtClean="0"/>
              <a:t>Döküm yönteminin Avantajları/Dezavantajları</a:t>
            </a:r>
            <a:endParaRPr lang="tr-TR" sz="2800" dirty="0"/>
          </a:p>
        </p:txBody>
      </p:sp>
      <p:pic>
        <p:nvPicPr>
          <p:cNvPr id="4" name="Picture 2"/>
          <p:cNvPicPr>
            <a:picLocks noChangeAspect="1" noChangeArrowheads="1"/>
          </p:cNvPicPr>
          <p:nvPr/>
        </p:nvPicPr>
        <p:blipFill>
          <a:blip r:embed="rId2"/>
          <a:srcRect/>
          <a:stretch>
            <a:fillRect/>
          </a:stretch>
        </p:blipFill>
        <p:spPr bwMode="auto">
          <a:xfrm>
            <a:off x="214282" y="1285860"/>
            <a:ext cx="8623460" cy="2071702"/>
          </a:xfrm>
          <a:prstGeom prst="rect">
            <a:avLst/>
          </a:prstGeom>
          <a:noFill/>
          <a:ln w="9525">
            <a:noFill/>
            <a:miter lim="800000"/>
            <a:headEnd/>
            <a:tailEnd/>
          </a:ln>
          <a:effectLst/>
        </p:spPr>
      </p:pic>
      <p:pic>
        <p:nvPicPr>
          <p:cNvPr id="41986" name="Picture 2"/>
          <p:cNvPicPr>
            <a:picLocks noChangeAspect="1" noChangeArrowheads="1"/>
          </p:cNvPicPr>
          <p:nvPr/>
        </p:nvPicPr>
        <p:blipFill>
          <a:blip r:embed="rId3"/>
          <a:srcRect/>
          <a:stretch>
            <a:fillRect/>
          </a:stretch>
        </p:blipFill>
        <p:spPr bwMode="auto">
          <a:xfrm>
            <a:off x="183329" y="3929066"/>
            <a:ext cx="8960671" cy="1571636"/>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071670" y="714356"/>
            <a:ext cx="4786346" cy="714380"/>
          </a:xfrm>
        </p:spPr>
        <p:txBody>
          <a:bodyPr>
            <a:normAutofit fontScale="90000"/>
          </a:bodyPr>
          <a:lstStyle/>
          <a:p>
            <a:r>
              <a:rPr lang="tr-TR" dirty="0" smtClean="0"/>
              <a:t>Kum Kalıba Döküm</a:t>
            </a:r>
            <a:br>
              <a:rPr lang="tr-TR" dirty="0" smtClean="0"/>
            </a:br>
            <a:endParaRPr lang="tr-TR" dirty="0"/>
          </a:p>
        </p:txBody>
      </p:sp>
      <p:pic>
        <p:nvPicPr>
          <p:cNvPr id="44035" name="Picture 3"/>
          <p:cNvPicPr>
            <a:picLocks noChangeAspect="1" noChangeArrowheads="1"/>
          </p:cNvPicPr>
          <p:nvPr/>
        </p:nvPicPr>
        <p:blipFill>
          <a:blip r:embed="rId2"/>
          <a:srcRect/>
          <a:stretch>
            <a:fillRect/>
          </a:stretch>
        </p:blipFill>
        <p:spPr bwMode="auto">
          <a:xfrm>
            <a:off x="357158" y="1000108"/>
            <a:ext cx="8261669" cy="537212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345919" y="857232"/>
            <a:ext cx="8798081" cy="560548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1500166" y="1000108"/>
            <a:ext cx="6272237" cy="4914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1571604" y="785794"/>
            <a:ext cx="5867966" cy="57052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714348" y="785794"/>
            <a:ext cx="7977220" cy="54334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500034" y="1000108"/>
            <a:ext cx="8090310"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428596" y="500042"/>
            <a:ext cx="8530334" cy="61436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285720" y="928670"/>
            <a:ext cx="8643998" cy="2779734"/>
          </a:xfrm>
          <a:prstGeom prst="rect">
            <a:avLst/>
          </a:prstGeom>
          <a:noFill/>
          <a:ln w="9525">
            <a:noFill/>
            <a:miter lim="800000"/>
            <a:headEnd/>
            <a:tailEnd/>
          </a:ln>
          <a:effectLst/>
        </p:spPr>
      </p:pic>
      <p:sp>
        <p:nvSpPr>
          <p:cNvPr id="5" name="4 Dikdörtgen"/>
          <p:cNvSpPr/>
          <p:nvPr/>
        </p:nvSpPr>
        <p:spPr>
          <a:xfrm>
            <a:off x="500034" y="214290"/>
            <a:ext cx="4714908" cy="461665"/>
          </a:xfrm>
          <a:prstGeom prst="rect">
            <a:avLst/>
          </a:prstGeom>
        </p:spPr>
        <p:txBody>
          <a:bodyPr wrap="square">
            <a:spAutoFit/>
          </a:bodyPr>
          <a:lstStyle/>
          <a:p>
            <a:r>
              <a:rPr lang="tr-TR" sz="2400" b="1" dirty="0">
                <a:solidFill>
                  <a:srgbClr val="C00000"/>
                </a:solidFill>
              </a:rPr>
              <a:t>Kum Döküm Üretim Sırası </a:t>
            </a:r>
          </a:p>
        </p:txBody>
      </p:sp>
      <p:sp>
        <p:nvSpPr>
          <p:cNvPr id="6" name="5 Dikdörtgen"/>
          <p:cNvSpPr/>
          <p:nvPr/>
        </p:nvSpPr>
        <p:spPr>
          <a:xfrm>
            <a:off x="214282" y="4071942"/>
            <a:ext cx="8715436" cy="2970044"/>
          </a:xfrm>
          <a:prstGeom prst="rect">
            <a:avLst/>
          </a:prstGeom>
        </p:spPr>
        <p:txBody>
          <a:bodyPr wrap="square">
            <a:spAutoFit/>
          </a:bodyPr>
          <a:lstStyle/>
          <a:p>
            <a:pPr>
              <a:spcBef>
                <a:spcPts val="600"/>
              </a:spcBef>
              <a:spcAft>
                <a:spcPts val="600"/>
              </a:spcAft>
            </a:pPr>
            <a:r>
              <a:rPr lang="tr-TR" sz="2400" b="1" dirty="0">
                <a:solidFill>
                  <a:srgbClr val="C00000"/>
                </a:solidFill>
              </a:rPr>
              <a:t>Kalıp kumu içindeki temel maddeler </a:t>
            </a:r>
            <a:endParaRPr lang="tr-TR" sz="2400" b="1" dirty="0" smtClean="0">
              <a:solidFill>
                <a:srgbClr val="C00000"/>
              </a:solidFill>
            </a:endParaRPr>
          </a:p>
          <a:p>
            <a:pPr>
              <a:spcBef>
                <a:spcPts val="600"/>
              </a:spcBef>
              <a:spcAft>
                <a:spcPts val="600"/>
              </a:spcAft>
            </a:pPr>
            <a:r>
              <a:rPr lang="tr-TR" sz="2000" dirty="0" smtClean="0"/>
              <a:t>a)Kum</a:t>
            </a:r>
            <a:r>
              <a:rPr lang="tr-TR" sz="2000" dirty="0"/>
              <a:t>: % </a:t>
            </a:r>
            <a:r>
              <a:rPr lang="tr-TR" sz="2000" dirty="0" smtClean="0"/>
              <a:t>75 </a:t>
            </a:r>
            <a:r>
              <a:rPr lang="tr-TR" sz="2000" dirty="0"/>
              <a:t>- </a:t>
            </a:r>
            <a:r>
              <a:rPr lang="tr-TR" sz="2000" dirty="0" smtClean="0"/>
              <a:t>85</a:t>
            </a:r>
            <a:r>
              <a:rPr lang="tr-TR" sz="2000" dirty="0"/>
              <a:t>. </a:t>
            </a:r>
          </a:p>
          <a:p>
            <a:pPr>
              <a:spcBef>
                <a:spcPts val="600"/>
              </a:spcBef>
              <a:spcAft>
                <a:spcPts val="600"/>
              </a:spcAft>
            </a:pPr>
            <a:r>
              <a:rPr lang="tr-TR" sz="2000" dirty="0"/>
              <a:t>b)Kil: % </a:t>
            </a:r>
            <a:r>
              <a:rPr lang="tr-TR" sz="2000" dirty="0" smtClean="0"/>
              <a:t>15 </a:t>
            </a:r>
            <a:r>
              <a:rPr lang="tr-TR" sz="2000" dirty="0"/>
              <a:t>– </a:t>
            </a:r>
            <a:r>
              <a:rPr lang="tr-TR" sz="2000" dirty="0" smtClean="0"/>
              <a:t>25 </a:t>
            </a:r>
            <a:endParaRPr lang="tr-TR" sz="2000" dirty="0"/>
          </a:p>
          <a:p>
            <a:pPr>
              <a:spcBef>
                <a:spcPts val="600"/>
              </a:spcBef>
              <a:spcAft>
                <a:spcPts val="600"/>
              </a:spcAft>
            </a:pPr>
            <a:r>
              <a:rPr lang="tr-TR" sz="2000" dirty="0"/>
              <a:t>c)Su: Kuma % 1.5 - 8 oranında katılır. </a:t>
            </a:r>
          </a:p>
          <a:p>
            <a:pPr>
              <a:spcBef>
                <a:spcPts val="600"/>
              </a:spcBef>
              <a:spcAft>
                <a:spcPts val="600"/>
              </a:spcAft>
            </a:pPr>
            <a:r>
              <a:rPr lang="tr-TR" sz="2000" dirty="0"/>
              <a:t>d)Diğer katkı maddeleri: Mısır unu, Öğütülmüş zift, Yumuşak kömür tozu, Talaş, Silis </a:t>
            </a:r>
            <a:r>
              <a:rPr lang="tr-TR" sz="2000" dirty="0" smtClean="0"/>
              <a:t>tozu (SiO2), </a:t>
            </a:r>
            <a:r>
              <a:rPr lang="tr-TR" sz="2000" dirty="0"/>
              <a:t>Demir </a:t>
            </a:r>
            <a:r>
              <a:rPr lang="tr-TR" sz="2000" dirty="0" smtClean="0"/>
              <a:t>oksit (FeO) sodyum oksitler ,kireç  </a:t>
            </a:r>
            <a:endParaRPr lang="tr-TR" sz="2000" dirty="0"/>
          </a:p>
          <a:p>
            <a:endParaRPr lang="tr-T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142852"/>
            <a:ext cx="4500594" cy="1143000"/>
          </a:xfrm>
        </p:spPr>
        <p:txBody>
          <a:bodyPr/>
          <a:lstStyle/>
          <a:p>
            <a:r>
              <a:rPr lang="tr-TR" dirty="0" smtClean="0"/>
              <a:t>İmalata Giriş</a:t>
            </a:r>
            <a:endParaRPr lang="tr-TR" dirty="0"/>
          </a:p>
        </p:txBody>
      </p:sp>
      <p:sp>
        <p:nvSpPr>
          <p:cNvPr id="3" name="2 İçerik Yer Tutucusu"/>
          <p:cNvSpPr>
            <a:spLocks noGrp="1"/>
          </p:cNvSpPr>
          <p:nvPr>
            <p:ph idx="1"/>
          </p:nvPr>
        </p:nvSpPr>
        <p:spPr>
          <a:xfrm>
            <a:off x="500034" y="1285860"/>
            <a:ext cx="8358246" cy="5286412"/>
          </a:xfrm>
        </p:spPr>
        <p:txBody>
          <a:bodyPr>
            <a:normAutofit fontScale="92500" lnSpcReduction="20000"/>
          </a:bodyPr>
          <a:lstStyle/>
          <a:p>
            <a:r>
              <a:rPr lang="tr-TR" dirty="0">
                <a:solidFill>
                  <a:srgbClr val="C00000"/>
                </a:solidFill>
              </a:rPr>
              <a:t>Ürünlerin istenilen şekle gelmesi malzemenin üretilmesi ile başlar, çeşitli tasarım, üretim ve kontrol safhalarından sonra kullanılacak hale gelir. </a:t>
            </a:r>
          </a:p>
          <a:p>
            <a:endParaRPr lang="tr-TR" dirty="0">
              <a:solidFill>
                <a:srgbClr val="C00000"/>
              </a:solidFill>
            </a:endParaRPr>
          </a:p>
          <a:p>
            <a:pPr>
              <a:buNone/>
            </a:pPr>
            <a:r>
              <a:rPr lang="tr-TR" b="1" dirty="0" smtClean="0">
                <a:solidFill>
                  <a:srgbClr val="C00000"/>
                </a:solidFill>
              </a:rPr>
              <a:t>Tasarım</a:t>
            </a:r>
            <a:r>
              <a:rPr lang="tr-TR" b="1" dirty="0">
                <a:solidFill>
                  <a:srgbClr val="C00000"/>
                </a:solidFill>
              </a:rPr>
              <a:t>, </a:t>
            </a:r>
            <a:r>
              <a:rPr lang="tr-TR" b="1" dirty="0" smtClean="0">
                <a:solidFill>
                  <a:srgbClr val="C00000"/>
                </a:solidFill>
              </a:rPr>
              <a:t>Malzeme </a:t>
            </a:r>
            <a:r>
              <a:rPr lang="tr-TR" b="1" dirty="0">
                <a:solidFill>
                  <a:srgbClr val="C00000"/>
                </a:solidFill>
              </a:rPr>
              <a:t>ve </a:t>
            </a:r>
            <a:r>
              <a:rPr lang="tr-TR" b="1" dirty="0" smtClean="0">
                <a:solidFill>
                  <a:srgbClr val="C00000"/>
                </a:solidFill>
              </a:rPr>
              <a:t>Üretim </a:t>
            </a:r>
            <a:endParaRPr lang="tr-TR" b="1" dirty="0">
              <a:solidFill>
                <a:srgbClr val="C00000"/>
              </a:solidFill>
            </a:endParaRPr>
          </a:p>
          <a:p>
            <a:pPr>
              <a:buNone/>
            </a:pPr>
            <a:endParaRPr lang="tr-TR" dirty="0">
              <a:solidFill>
                <a:srgbClr val="C00000"/>
              </a:solidFill>
            </a:endParaRPr>
          </a:p>
          <a:p>
            <a:r>
              <a:rPr lang="tr-TR" dirty="0">
                <a:solidFill>
                  <a:srgbClr val="C00000"/>
                </a:solidFill>
              </a:rPr>
              <a:t>Mühendisler için en çok tartışılan bir konu da </a:t>
            </a:r>
            <a:r>
              <a:rPr lang="tr-TR" dirty="0" smtClean="0">
                <a:solidFill>
                  <a:srgbClr val="C00000"/>
                </a:solidFill>
              </a:rPr>
              <a:t>mekatronik/imalat </a:t>
            </a:r>
            <a:r>
              <a:rPr lang="tr-TR" dirty="0">
                <a:solidFill>
                  <a:srgbClr val="C00000"/>
                </a:solidFill>
              </a:rPr>
              <a:t>mühendislerinin imalatı ne kadar bilmeleri gerektiğidir. </a:t>
            </a:r>
          </a:p>
          <a:p>
            <a:r>
              <a:rPr lang="tr-TR" dirty="0" smtClean="0">
                <a:solidFill>
                  <a:srgbClr val="C00000"/>
                </a:solidFill>
              </a:rPr>
              <a:t>Mühendis , üretimi bizzat </a:t>
            </a:r>
            <a:r>
              <a:rPr lang="tr-TR" dirty="0">
                <a:solidFill>
                  <a:srgbClr val="C00000"/>
                </a:solidFill>
              </a:rPr>
              <a:t>gerçekleştiren kişi </a:t>
            </a:r>
            <a:r>
              <a:rPr lang="tr-TR" b="1" dirty="0">
                <a:solidFill>
                  <a:srgbClr val="C00000"/>
                </a:solidFill>
              </a:rPr>
              <a:t>değildir,</a:t>
            </a:r>
            <a:r>
              <a:rPr lang="tr-TR" dirty="0">
                <a:solidFill>
                  <a:srgbClr val="C00000"/>
                </a:solidFill>
              </a:rPr>
              <a:t> bu işi gerçekleştirecek </a:t>
            </a:r>
            <a:r>
              <a:rPr lang="tr-TR" dirty="0" smtClean="0">
                <a:solidFill>
                  <a:srgbClr val="C00000"/>
                </a:solidFill>
              </a:rPr>
              <a:t>olanlar  </a:t>
            </a:r>
            <a:r>
              <a:rPr lang="tr-TR" dirty="0">
                <a:solidFill>
                  <a:srgbClr val="C00000"/>
                </a:solidFill>
              </a:rPr>
              <a:t>tezgah </a:t>
            </a:r>
            <a:r>
              <a:rPr lang="tr-TR" dirty="0" smtClean="0">
                <a:solidFill>
                  <a:srgbClr val="C00000"/>
                </a:solidFill>
              </a:rPr>
              <a:t> operatörleridir</a:t>
            </a:r>
            <a:r>
              <a:rPr lang="tr-TR" dirty="0">
                <a:solidFill>
                  <a:srgbClr val="C00000"/>
                </a:solidFill>
              </a:rPr>
              <a:t>. </a:t>
            </a:r>
          </a:p>
          <a:p>
            <a:r>
              <a:rPr lang="tr-TR" dirty="0" smtClean="0">
                <a:solidFill>
                  <a:srgbClr val="C00000"/>
                </a:solidFill>
              </a:rPr>
              <a:t>Mühendis </a:t>
            </a:r>
            <a:r>
              <a:rPr lang="tr-TR" dirty="0">
                <a:solidFill>
                  <a:srgbClr val="C00000"/>
                </a:solidFill>
              </a:rPr>
              <a:t>ise </a:t>
            </a:r>
            <a:r>
              <a:rPr lang="tr-TR" dirty="0" smtClean="0">
                <a:solidFill>
                  <a:srgbClr val="C00000"/>
                </a:solidFill>
              </a:rPr>
              <a:t>üretimi yöneten </a:t>
            </a:r>
            <a:r>
              <a:rPr lang="tr-TR" dirty="0">
                <a:solidFill>
                  <a:srgbClr val="C00000"/>
                </a:solidFill>
              </a:rPr>
              <a:t>ve kontrol eden konumdadır. Ancak neyi yönettiğini bilmesi, sorunlara tezgah başında çözüm bulabilmesi için teorik bilgilerin ötesi </a:t>
            </a:r>
            <a:r>
              <a:rPr lang="tr-TR" b="1" dirty="0">
                <a:solidFill>
                  <a:srgbClr val="C00000"/>
                </a:solidFill>
              </a:rPr>
              <a:t>pratiğe dönük bilgileri de </a:t>
            </a:r>
            <a:r>
              <a:rPr lang="tr-TR" dirty="0">
                <a:solidFill>
                  <a:srgbClr val="C00000"/>
                </a:solidFill>
              </a:rPr>
              <a:t>belirli seviyede bilmeleri gerekir </a:t>
            </a:r>
          </a:p>
          <a:p>
            <a:endParaRPr lang="tr-TR" dirty="0"/>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1285852" y="357166"/>
            <a:ext cx="3829048" cy="564826"/>
          </a:xfrm>
        </p:spPr>
        <p:txBody>
          <a:bodyPr>
            <a:normAutofit fontScale="85000" lnSpcReduction="10000"/>
          </a:bodyPr>
          <a:lstStyle/>
          <a:p>
            <a:pPr>
              <a:buNone/>
            </a:pPr>
            <a:r>
              <a:rPr lang="tr-TR" b="1" dirty="0" smtClean="0"/>
              <a:t>Besleme Ağzı/Yolluk Kanalı</a:t>
            </a:r>
            <a:endParaRPr lang="tr-TR" b="1" dirty="0"/>
          </a:p>
        </p:txBody>
      </p:sp>
      <p:pic>
        <p:nvPicPr>
          <p:cNvPr id="37892" name="Picture 4"/>
          <p:cNvPicPr>
            <a:picLocks noChangeAspect="1" noChangeArrowheads="1"/>
          </p:cNvPicPr>
          <p:nvPr/>
        </p:nvPicPr>
        <p:blipFill>
          <a:blip r:embed="rId2"/>
          <a:srcRect/>
          <a:stretch>
            <a:fillRect/>
          </a:stretch>
        </p:blipFill>
        <p:spPr bwMode="auto">
          <a:xfrm>
            <a:off x="2571736" y="3929066"/>
            <a:ext cx="4071966" cy="2714644"/>
          </a:xfrm>
          <a:prstGeom prst="rect">
            <a:avLst/>
          </a:prstGeom>
          <a:noFill/>
          <a:ln w="9525">
            <a:noFill/>
            <a:miter lim="800000"/>
            <a:headEnd/>
            <a:tailEnd/>
          </a:ln>
          <a:effectLst/>
        </p:spPr>
      </p:pic>
      <p:sp>
        <p:nvSpPr>
          <p:cNvPr id="7" name="6 Dikdörtgen"/>
          <p:cNvSpPr/>
          <p:nvPr/>
        </p:nvSpPr>
        <p:spPr>
          <a:xfrm>
            <a:off x="357158" y="714356"/>
            <a:ext cx="8215370" cy="3323987"/>
          </a:xfrm>
          <a:prstGeom prst="rect">
            <a:avLst/>
          </a:prstGeom>
        </p:spPr>
        <p:txBody>
          <a:bodyPr wrap="square">
            <a:spAutoFit/>
          </a:bodyPr>
          <a:lstStyle/>
          <a:p>
            <a:pPr algn="just">
              <a:lnSpc>
                <a:spcPct val="150000"/>
              </a:lnSpc>
              <a:spcAft>
                <a:spcPts val="600"/>
              </a:spcAft>
            </a:pPr>
            <a:r>
              <a:rPr lang="tr-TR" sz="2000" dirty="0">
                <a:solidFill>
                  <a:srgbClr val="C00000"/>
                </a:solidFill>
                <a:latin typeface="Comic Sans MS" pitchFamily="66" charset="0"/>
              </a:rPr>
              <a:t>Ergitilmiş sıvı </a:t>
            </a:r>
            <a:r>
              <a:rPr lang="tr-TR" sz="2000" dirty="0" smtClean="0">
                <a:solidFill>
                  <a:srgbClr val="C00000"/>
                </a:solidFill>
                <a:latin typeface="Comic Sans MS" pitchFamily="66" charset="0"/>
              </a:rPr>
              <a:t>metalin döküldüğü kısma </a:t>
            </a:r>
            <a:r>
              <a:rPr lang="tr-TR" sz="2000" b="1" dirty="0" smtClean="0">
                <a:solidFill>
                  <a:srgbClr val="C00000"/>
                </a:solidFill>
                <a:latin typeface="Comic Sans MS" pitchFamily="66" charset="0"/>
              </a:rPr>
              <a:t>besleme ağzı</a:t>
            </a:r>
            <a:r>
              <a:rPr lang="tr-TR" sz="2000" dirty="0" smtClean="0">
                <a:solidFill>
                  <a:srgbClr val="C00000"/>
                </a:solidFill>
                <a:latin typeface="Comic Sans MS" pitchFamily="66" charset="0"/>
              </a:rPr>
              <a:t>, </a:t>
            </a:r>
            <a:r>
              <a:rPr lang="tr-TR" sz="2000" dirty="0">
                <a:solidFill>
                  <a:srgbClr val="C00000"/>
                </a:solidFill>
                <a:latin typeface="Comic Sans MS" pitchFamily="66" charset="0"/>
              </a:rPr>
              <a:t>kalıp boşluğuna ulaştıran kanallara </a:t>
            </a:r>
            <a:r>
              <a:rPr lang="tr-TR" sz="2000" dirty="0" smtClean="0">
                <a:solidFill>
                  <a:srgbClr val="C00000"/>
                </a:solidFill>
                <a:latin typeface="Comic Sans MS" pitchFamily="66" charset="0"/>
              </a:rPr>
              <a:t>da </a:t>
            </a:r>
            <a:r>
              <a:rPr lang="tr-TR" sz="2000" b="1" dirty="0" smtClean="0">
                <a:solidFill>
                  <a:srgbClr val="C00000"/>
                </a:solidFill>
                <a:latin typeface="Comic Sans MS" pitchFamily="66" charset="0"/>
              </a:rPr>
              <a:t>yolluk</a:t>
            </a:r>
            <a:r>
              <a:rPr lang="tr-TR" sz="2000" dirty="0" smtClean="0">
                <a:solidFill>
                  <a:srgbClr val="C00000"/>
                </a:solidFill>
                <a:latin typeface="Comic Sans MS" pitchFamily="66" charset="0"/>
              </a:rPr>
              <a:t> </a:t>
            </a:r>
            <a:r>
              <a:rPr lang="tr-TR" sz="2000" dirty="0">
                <a:solidFill>
                  <a:srgbClr val="C00000"/>
                </a:solidFill>
                <a:latin typeface="Comic Sans MS" pitchFamily="66" charset="0"/>
              </a:rPr>
              <a:t>denir. Yolluk genellikle havşa, dikey yolluk (gidici), topuk, yatay yolluk (cüruftuk), vb. kısımlardan meydana gelir</a:t>
            </a:r>
            <a:r>
              <a:rPr lang="tr-TR" sz="2000" dirty="0">
                <a:latin typeface="Comic Sans MS" pitchFamily="66" charset="0"/>
              </a:rPr>
              <a:t>. Yolluklar, yatay ve düşey olmak üzere </a:t>
            </a:r>
            <a:r>
              <a:rPr lang="tr-TR" sz="2000" dirty="0" smtClean="0">
                <a:latin typeface="Comic Sans MS" pitchFamily="66" charset="0"/>
              </a:rPr>
              <a:t>iki çeşittir</a:t>
            </a:r>
            <a:r>
              <a:rPr lang="tr-TR" sz="2000" dirty="0">
                <a:latin typeface="Comic Sans MS" pitchFamily="66" charset="0"/>
              </a:rPr>
              <a:t>. Düşey yolluklar, yatay düzleme dik olarak yerleştirilir ve direkt olarak kalıp boşluğu ile temas etmez. Yatay yolluklar, yatay düzlemde bulunur kalıp boşluğu ile direkt temas halindedir.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a:spLocks noGrp="1"/>
          </p:cNvSpPr>
          <p:nvPr>
            <p:ph type="title"/>
          </p:nvPr>
        </p:nvSpPr>
        <p:spPr>
          <a:xfrm>
            <a:off x="2071670" y="714356"/>
            <a:ext cx="6072230" cy="714380"/>
          </a:xfrm>
        </p:spPr>
        <p:txBody>
          <a:bodyPr>
            <a:normAutofit fontScale="90000"/>
          </a:bodyPr>
          <a:lstStyle/>
          <a:p>
            <a:r>
              <a:rPr lang="tr-TR" dirty="0" smtClean="0"/>
              <a:t>Açık Metal Kalıba Döküm</a:t>
            </a:r>
            <a:br>
              <a:rPr lang="tr-TR" dirty="0" smtClean="0"/>
            </a:br>
            <a:endParaRPr lang="tr-TR" dirty="0"/>
          </a:p>
        </p:txBody>
      </p:sp>
      <p:sp>
        <p:nvSpPr>
          <p:cNvPr id="6" name="5 Dikdörtgen"/>
          <p:cNvSpPr/>
          <p:nvPr/>
        </p:nvSpPr>
        <p:spPr>
          <a:xfrm>
            <a:off x="642878" y="928670"/>
            <a:ext cx="8501122" cy="2246769"/>
          </a:xfrm>
          <a:prstGeom prst="rect">
            <a:avLst/>
          </a:prstGeom>
        </p:spPr>
        <p:txBody>
          <a:bodyPr wrap="square">
            <a:spAutoFit/>
          </a:bodyPr>
          <a:lstStyle/>
          <a:p>
            <a:r>
              <a:rPr lang="tr-TR" sz="2000" b="1" dirty="0" smtClean="0">
                <a:latin typeface="Comic Sans MS" pitchFamily="66" charset="0"/>
              </a:rPr>
              <a:t>Açık metal kalıba </a:t>
            </a:r>
            <a:r>
              <a:rPr lang="tr-TR" sz="2000" b="1" dirty="0">
                <a:latin typeface="Comic Sans MS" pitchFamily="66" charset="0"/>
              </a:rPr>
              <a:t>(</a:t>
            </a:r>
            <a:r>
              <a:rPr lang="tr-TR" sz="2000" b="1" dirty="0">
                <a:solidFill>
                  <a:srgbClr val="FF0000"/>
                </a:solidFill>
                <a:latin typeface="Comic Sans MS" pitchFamily="66" charset="0"/>
              </a:rPr>
              <a:t>kokil kalıp</a:t>
            </a:r>
            <a:r>
              <a:rPr lang="tr-TR" sz="2000" b="1" dirty="0">
                <a:latin typeface="Comic Sans MS" pitchFamily="66" charset="0"/>
              </a:rPr>
              <a:t>) Döküm Nedir?</a:t>
            </a:r>
          </a:p>
          <a:p>
            <a:r>
              <a:rPr lang="tr-TR" sz="2000" dirty="0">
                <a:latin typeface="Comic Sans MS" pitchFamily="66" charset="0"/>
              </a:rPr>
              <a:t>Metal kalıba döküm erimiş metali çelikten yapılmış bir kalıba dökerek boşluğu </a:t>
            </a:r>
            <a:r>
              <a:rPr lang="tr-TR" sz="2000" dirty="0" smtClean="0">
                <a:latin typeface="Comic Sans MS" pitchFamily="66" charset="0"/>
              </a:rPr>
              <a:t>doldurma şeklinde </a:t>
            </a:r>
            <a:r>
              <a:rPr lang="tr-TR" sz="2000" dirty="0">
                <a:latin typeface="Comic Sans MS" pitchFamily="66" charset="0"/>
              </a:rPr>
              <a:t>yapılan bir işlemdir. </a:t>
            </a:r>
            <a:endParaRPr lang="tr-TR" sz="2000" dirty="0" smtClean="0">
              <a:latin typeface="Comic Sans MS" pitchFamily="66" charset="0"/>
            </a:endParaRPr>
          </a:p>
          <a:p>
            <a:r>
              <a:rPr lang="tr-TR" sz="2000" dirty="0" smtClean="0">
                <a:latin typeface="Comic Sans MS" pitchFamily="66" charset="0"/>
              </a:rPr>
              <a:t>* Genellikle </a:t>
            </a:r>
            <a:r>
              <a:rPr lang="tr-TR" sz="2000" dirty="0">
                <a:latin typeface="Comic Sans MS" pitchFamily="66" charset="0"/>
              </a:rPr>
              <a:t>çok sayıda ve parça için kullanılır. Pahalı bir yöntemdir.</a:t>
            </a:r>
          </a:p>
          <a:p>
            <a:r>
              <a:rPr lang="tr-TR" sz="2000" dirty="0" smtClean="0">
                <a:latin typeface="Comic Sans MS" pitchFamily="66" charset="0"/>
              </a:rPr>
              <a:t>* Kalıp </a:t>
            </a:r>
            <a:r>
              <a:rPr lang="tr-TR" sz="2000" dirty="0">
                <a:latin typeface="Comic Sans MS" pitchFamily="66" charset="0"/>
              </a:rPr>
              <a:t>tekrar tekrar kullanılabilir. </a:t>
            </a:r>
            <a:endParaRPr lang="tr-TR" sz="2000" dirty="0" smtClean="0">
              <a:latin typeface="Comic Sans MS" pitchFamily="66" charset="0"/>
            </a:endParaRPr>
          </a:p>
          <a:p>
            <a:r>
              <a:rPr lang="tr-TR" sz="2000" dirty="0" smtClean="0">
                <a:latin typeface="Comic Sans MS" pitchFamily="66" charset="0"/>
              </a:rPr>
              <a:t>* Kalıp </a:t>
            </a:r>
            <a:r>
              <a:rPr lang="tr-TR" sz="2000" dirty="0">
                <a:latin typeface="Comic Sans MS" pitchFamily="66" charset="0"/>
              </a:rPr>
              <a:t>malzemesi özel çeliklerden ve dökme demirlerden yapılır.</a:t>
            </a:r>
          </a:p>
          <a:p>
            <a:r>
              <a:rPr lang="tr-TR" sz="2000" dirty="0" smtClean="0">
                <a:latin typeface="Comic Sans MS" pitchFamily="66" charset="0"/>
              </a:rPr>
              <a:t>* Çıkan </a:t>
            </a:r>
            <a:r>
              <a:rPr lang="tr-TR" sz="2000" dirty="0">
                <a:latin typeface="Comic Sans MS" pitchFamily="66" charset="0"/>
              </a:rPr>
              <a:t>ürünün kalitesi kum kalıba döküm ürününden daha iyidir.</a:t>
            </a:r>
          </a:p>
        </p:txBody>
      </p:sp>
      <p:pic>
        <p:nvPicPr>
          <p:cNvPr id="48130" name="Picture 2"/>
          <p:cNvPicPr>
            <a:picLocks noChangeAspect="1" noChangeArrowheads="1"/>
          </p:cNvPicPr>
          <p:nvPr/>
        </p:nvPicPr>
        <p:blipFill>
          <a:blip r:embed="rId2"/>
          <a:srcRect/>
          <a:stretch>
            <a:fillRect/>
          </a:stretch>
        </p:blipFill>
        <p:spPr bwMode="auto">
          <a:xfrm>
            <a:off x="571472" y="3643314"/>
            <a:ext cx="4105275" cy="2114550"/>
          </a:xfrm>
          <a:prstGeom prst="rect">
            <a:avLst/>
          </a:prstGeom>
          <a:noFill/>
          <a:ln w="9525">
            <a:noFill/>
            <a:miter lim="800000"/>
            <a:headEnd/>
            <a:tailEnd/>
          </a:ln>
          <a:effectLst/>
        </p:spPr>
      </p:pic>
      <p:pic>
        <p:nvPicPr>
          <p:cNvPr id="48131" name="Picture 3"/>
          <p:cNvPicPr>
            <a:picLocks noChangeAspect="1" noChangeArrowheads="1"/>
          </p:cNvPicPr>
          <p:nvPr/>
        </p:nvPicPr>
        <p:blipFill>
          <a:blip r:embed="rId3"/>
          <a:srcRect/>
          <a:stretch>
            <a:fillRect/>
          </a:stretch>
        </p:blipFill>
        <p:spPr bwMode="auto">
          <a:xfrm>
            <a:off x="5348312" y="3643314"/>
            <a:ext cx="2724150" cy="2066925"/>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428728" y="2725030"/>
            <a:ext cx="5549224" cy="4132970"/>
          </a:xfrm>
          <a:prstGeom prst="rect">
            <a:avLst/>
          </a:prstGeom>
          <a:noFill/>
          <a:ln w="9525">
            <a:noFill/>
            <a:miter lim="800000"/>
            <a:headEnd/>
            <a:tailEnd/>
          </a:ln>
          <a:effectLst/>
        </p:spPr>
      </p:pic>
      <p:sp>
        <p:nvSpPr>
          <p:cNvPr id="4" name="3 Dikdörtgen"/>
          <p:cNvSpPr/>
          <p:nvPr/>
        </p:nvSpPr>
        <p:spPr>
          <a:xfrm>
            <a:off x="571472" y="214290"/>
            <a:ext cx="8215370" cy="2831544"/>
          </a:xfrm>
          <a:prstGeom prst="rect">
            <a:avLst/>
          </a:prstGeom>
        </p:spPr>
        <p:txBody>
          <a:bodyPr wrap="square">
            <a:spAutoFit/>
          </a:bodyPr>
          <a:lstStyle/>
          <a:p>
            <a:r>
              <a:rPr lang="tr-TR" sz="2000" b="1" dirty="0" smtClean="0"/>
              <a:t>Açık Kalıba Döküm Aşamaları </a:t>
            </a:r>
          </a:p>
          <a:p>
            <a:r>
              <a:rPr lang="tr-TR" sz="2000" dirty="0" smtClean="0"/>
              <a:t>•</a:t>
            </a:r>
            <a:r>
              <a:rPr lang="tr-TR" sz="2000" dirty="0" smtClean="0">
                <a:solidFill>
                  <a:srgbClr val="FF0000"/>
                </a:solidFill>
              </a:rPr>
              <a:t>Kalıp hazırlama</a:t>
            </a:r>
            <a:r>
              <a:rPr lang="tr-TR" sz="2000" dirty="0" smtClean="0"/>
              <a:t>: 150-260 C kalıp ön ısıtma, ayırıcı </a:t>
            </a:r>
          </a:p>
          <a:p>
            <a:r>
              <a:rPr lang="tr-TR" sz="2000" dirty="0" smtClean="0"/>
              <a:t>•</a:t>
            </a:r>
            <a:r>
              <a:rPr lang="tr-TR" sz="2000" dirty="0" smtClean="0">
                <a:solidFill>
                  <a:srgbClr val="FF0000"/>
                </a:solidFill>
              </a:rPr>
              <a:t>Kalıp montajı</a:t>
            </a:r>
            <a:r>
              <a:rPr lang="tr-TR" sz="2000" dirty="0" smtClean="0"/>
              <a:t>: en az iki parçalı kalıp, ve maça ilavesi</a:t>
            </a:r>
          </a:p>
          <a:p>
            <a:r>
              <a:rPr lang="tr-TR" sz="2000" dirty="0" smtClean="0"/>
              <a:t>•</a:t>
            </a:r>
            <a:r>
              <a:rPr lang="tr-TR" sz="2000" dirty="0" smtClean="0">
                <a:solidFill>
                  <a:srgbClr val="FF0000"/>
                </a:solidFill>
              </a:rPr>
              <a:t>Döküm</a:t>
            </a:r>
            <a:r>
              <a:rPr lang="tr-TR" sz="2000" dirty="0" smtClean="0"/>
              <a:t>: ergimiş metal potadan kalıba dökülür </a:t>
            </a:r>
          </a:p>
          <a:p>
            <a:r>
              <a:rPr lang="tr-TR" sz="2000" dirty="0" smtClean="0"/>
              <a:t>•</a:t>
            </a:r>
            <a:r>
              <a:rPr lang="tr-TR" sz="2000" dirty="0" smtClean="0">
                <a:solidFill>
                  <a:srgbClr val="FF0000"/>
                </a:solidFill>
              </a:rPr>
              <a:t>Soğutma</a:t>
            </a:r>
            <a:r>
              <a:rPr lang="tr-TR" sz="2000" dirty="0" smtClean="0"/>
              <a:t>: ergimiş metal kendi halinde soğumaya bırakılır </a:t>
            </a:r>
          </a:p>
          <a:p>
            <a:r>
              <a:rPr lang="tr-TR" sz="2000" dirty="0" smtClean="0"/>
              <a:t>•</a:t>
            </a:r>
            <a:r>
              <a:rPr lang="tr-TR" sz="2000" dirty="0" smtClean="0">
                <a:solidFill>
                  <a:srgbClr val="FF0000"/>
                </a:solidFill>
              </a:rPr>
              <a:t>Kalıp açma</a:t>
            </a:r>
            <a:r>
              <a:rPr lang="tr-TR" sz="2000" dirty="0" smtClean="0"/>
              <a:t>: metal katılaştıktan sonra iki parçalı kalıp ayrılır </a:t>
            </a:r>
          </a:p>
          <a:p>
            <a:r>
              <a:rPr lang="tr-TR" sz="2000" dirty="0" smtClean="0"/>
              <a:t>•</a:t>
            </a:r>
            <a:r>
              <a:rPr lang="tr-TR" sz="2000" dirty="0" smtClean="0">
                <a:solidFill>
                  <a:srgbClr val="FF0000"/>
                </a:solidFill>
              </a:rPr>
              <a:t>Kesme taşlama</a:t>
            </a:r>
            <a:r>
              <a:rPr lang="tr-TR" sz="2000" dirty="0" smtClean="0"/>
              <a:t>: döküm parça üzerindeki yolluk besleyici kesilir, gerekirse taşlanır </a:t>
            </a:r>
          </a:p>
          <a:p>
            <a:endParaRPr lang="tr-TR" dirty="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785786" y="357166"/>
            <a:ext cx="7858180" cy="3170099"/>
          </a:xfrm>
          <a:prstGeom prst="rect">
            <a:avLst/>
          </a:prstGeom>
        </p:spPr>
        <p:txBody>
          <a:bodyPr wrap="square">
            <a:spAutoFit/>
          </a:bodyPr>
          <a:lstStyle/>
          <a:p>
            <a:r>
              <a:rPr lang="tr-TR" sz="2000" b="1" dirty="0" smtClean="0"/>
              <a:t>Açık metal kalıba döküm yönteminin üstünlükleri: </a:t>
            </a:r>
          </a:p>
          <a:p>
            <a:r>
              <a:rPr lang="tr-TR" sz="2000" dirty="0" smtClean="0"/>
              <a:t>• Çok iyi boyutsal kontrol ve yüzey kalitesi </a:t>
            </a:r>
          </a:p>
          <a:p>
            <a:r>
              <a:rPr lang="tr-TR" sz="2000" dirty="0" smtClean="0"/>
              <a:t>• Metal kalıp nedeniyle daha hızlı katılaşma ve bunun sonucunda da da </a:t>
            </a:r>
            <a:r>
              <a:rPr lang="tr-TR" sz="2000" dirty="0" smtClean="0">
                <a:solidFill>
                  <a:srgbClr val="FF0000"/>
                </a:solidFill>
              </a:rPr>
              <a:t>ince taneli </a:t>
            </a:r>
            <a:r>
              <a:rPr lang="tr-TR" sz="2000" dirty="0" smtClean="0"/>
              <a:t>ve dayanımı yüksek parça üretimi </a:t>
            </a:r>
          </a:p>
          <a:p>
            <a:endParaRPr lang="tr-TR" sz="2000" dirty="0" smtClean="0"/>
          </a:p>
          <a:p>
            <a:r>
              <a:rPr lang="tr-TR" sz="2000" b="1" dirty="0" smtClean="0"/>
              <a:t>Açık metal kalıba döküm yönteminin dezavantajları: </a:t>
            </a:r>
          </a:p>
          <a:p>
            <a:r>
              <a:rPr lang="tr-TR" sz="2000" dirty="0" smtClean="0"/>
              <a:t>• Genellikle düşük ergime sıcaklığına sahip metaller ile sınırlıdır </a:t>
            </a:r>
          </a:p>
          <a:p>
            <a:r>
              <a:rPr lang="tr-TR" sz="2000" dirty="0" smtClean="0"/>
              <a:t>• Kalıpların açılıp kapanabilmesi gerektiği için, karmaşık geometrili imalata uygun değildir</a:t>
            </a:r>
          </a:p>
          <a:p>
            <a:r>
              <a:rPr lang="tr-TR" sz="2000" dirty="0" smtClean="0"/>
              <a:t>• Yüksek kalıp maliyeti </a:t>
            </a:r>
          </a:p>
        </p:txBody>
      </p:sp>
      <p:pic>
        <p:nvPicPr>
          <p:cNvPr id="4098" name="Picture 2"/>
          <p:cNvPicPr>
            <a:picLocks noChangeAspect="1" noChangeArrowheads="1"/>
          </p:cNvPicPr>
          <p:nvPr/>
        </p:nvPicPr>
        <p:blipFill>
          <a:blip r:embed="rId2"/>
          <a:srcRect/>
          <a:stretch>
            <a:fillRect/>
          </a:stretch>
        </p:blipFill>
        <p:spPr bwMode="auto">
          <a:xfrm>
            <a:off x="4357686" y="3420446"/>
            <a:ext cx="4429156" cy="343755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357158" y="4000503"/>
            <a:ext cx="3857652" cy="2389255"/>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71538" y="142852"/>
            <a:ext cx="8072462" cy="714396"/>
          </a:xfrm>
        </p:spPr>
        <p:txBody>
          <a:bodyPr>
            <a:noAutofit/>
          </a:bodyPr>
          <a:lstStyle/>
          <a:p>
            <a:r>
              <a:rPr lang="tr-TR" sz="4400" dirty="0" smtClean="0"/>
              <a:t>Hassas Döküm (</a:t>
            </a:r>
            <a:r>
              <a:rPr lang="tr-TR" sz="3200" dirty="0" smtClean="0"/>
              <a:t>kuyumcu dökümü</a:t>
            </a:r>
            <a:r>
              <a:rPr lang="tr-TR" sz="4400" dirty="0" smtClean="0"/>
              <a:t>) </a:t>
            </a:r>
            <a:endParaRPr lang="tr-TR" sz="4400" dirty="0"/>
          </a:p>
        </p:txBody>
      </p:sp>
      <p:pic>
        <p:nvPicPr>
          <p:cNvPr id="51202" name="Picture 2"/>
          <p:cNvPicPr>
            <a:picLocks noChangeAspect="1" noChangeArrowheads="1"/>
          </p:cNvPicPr>
          <p:nvPr/>
        </p:nvPicPr>
        <p:blipFill>
          <a:blip r:embed="rId2"/>
          <a:srcRect/>
          <a:stretch>
            <a:fillRect/>
          </a:stretch>
        </p:blipFill>
        <p:spPr bwMode="auto">
          <a:xfrm>
            <a:off x="357158" y="1071546"/>
            <a:ext cx="8595497" cy="1152529"/>
          </a:xfrm>
          <a:prstGeom prst="rect">
            <a:avLst/>
          </a:prstGeom>
          <a:noFill/>
          <a:ln w="9525">
            <a:noFill/>
            <a:miter lim="800000"/>
            <a:headEnd/>
            <a:tailEnd/>
          </a:ln>
          <a:effectLst/>
        </p:spPr>
      </p:pic>
      <p:pic>
        <p:nvPicPr>
          <p:cNvPr id="51203" name="Picture 3"/>
          <p:cNvPicPr>
            <a:picLocks noChangeAspect="1" noChangeArrowheads="1"/>
          </p:cNvPicPr>
          <p:nvPr/>
        </p:nvPicPr>
        <p:blipFill>
          <a:blip r:embed="rId3"/>
          <a:srcRect/>
          <a:stretch>
            <a:fillRect/>
          </a:stretch>
        </p:blipFill>
        <p:spPr bwMode="auto">
          <a:xfrm>
            <a:off x="128790" y="2447583"/>
            <a:ext cx="8786842" cy="4069456"/>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0488" y="504825"/>
            <a:ext cx="8963025" cy="584835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279615" y="1357298"/>
            <a:ext cx="8864385" cy="4643470"/>
          </a:xfrm>
          <a:prstGeom prst="rect">
            <a:avLst/>
          </a:prstGeom>
          <a:noFill/>
          <a:ln w="9525">
            <a:noFill/>
            <a:miter lim="800000"/>
            <a:headEnd/>
            <a:tailEnd/>
          </a:ln>
          <a:effectLst/>
        </p:spPr>
      </p:pic>
      <p:sp>
        <p:nvSpPr>
          <p:cNvPr id="5" name="1 Başlık"/>
          <p:cNvSpPr>
            <a:spLocks noGrp="1"/>
          </p:cNvSpPr>
          <p:nvPr>
            <p:ph type="title"/>
          </p:nvPr>
        </p:nvSpPr>
        <p:spPr>
          <a:xfrm>
            <a:off x="1071538" y="428604"/>
            <a:ext cx="8072462" cy="714396"/>
          </a:xfrm>
        </p:spPr>
        <p:txBody>
          <a:bodyPr>
            <a:noAutofit/>
          </a:bodyPr>
          <a:lstStyle/>
          <a:p>
            <a:r>
              <a:rPr lang="tr-TR" sz="4400" dirty="0" smtClean="0"/>
              <a:t>Kabuk Kalıba Döküm</a:t>
            </a:r>
            <a:endParaRPr lang="tr-TR" sz="4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14282" y="571480"/>
            <a:ext cx="6643718" cy="2862322"/>
          </a:xfrm>
          <a:prstGeom prst="rect">
            <a:avLst/>
          </a:prstGeom>
        </p:spPr>
        <p:txBody>
          <a:bodyPr wrap="square">
            <a:spAutoFit/>
          </a:bodyPr>
          <a:lstStyle/>
          <a:p>
            <a:r>
              <a:rPr lang="tr-TR" b="1" dirty="0" smtClean="0">
                <a:solidFill>
                  <a:srgbClr val="FF0000"/>
                </a:solidFill>
              </a:rPr>
              <a:t>Kabuk kalıba döküm yönteminin üstünlükleri: </a:t>
            </a:r>
          </a:p>
          <a:p>
            <a:r>
              <a:rPr lang="tr-TR" b="1" dirty="0" smtClean="0"/>
              <a:t>• İnce detayları olan karmaşık parçaların üretimi </a:t>
            </a:r>
          </a:p>
          <a:p>
            <a:r>
              <a:rPr lang="tr-TR" b="1" dirty="0" smtClean="0"/>
              <a:t>• Çok iyi yüzey kalitesi</a:t>
            </a:r>
          </a:p>
          <a:p>
            <a:r>
              <a:rPr lang="tr-TR" b="1" dirty="0" smtClean="0"/>
              <a:t> • İyi boyutsal tamlık </a:t>
            </a:r>
          </a:p>
          <a:p>
            <a:r>
              <a:rPr lang="tr-TR" b="1" dirty="0" smtClean="0"/>
              <a:t>• İkinci bir işlem genelde gerekmez </a:t>
            </a:r>
          </a:p>
          <a:p>
            <a:r>
              <a:rPr lang="tr-TR" b="1" dirty="0" smtClean="0"/>
              <a:t>• Seri üretime uygunluk </a:t>
            </a:r>
          </a:p>
          <a:p>
            <a:r>
              <a:rPr lang="tr-TR" b="1" dirty="0" smtClean="0"/>
              <a:t>• Düşük işçilik maliyeti</a:t>
            </a:r>
          </a:p>
          <a:p>
            <a:r>
              <a:rPr lang="tr-TR" b="1" dirty="0" smtClean="0"/>
              <a:t> • Çok az artık (hurda) oluşumu </a:t>
            </a:r>
          </a:p>
          <a:p>
            <a:r>
              <a:rPr lang="tr-TR" b="1" dirty="0" smtClean="0">
                <a:solidFill>
                  <a:srgbClr val="FF0000"/>
                </a:solidFill>
              </a:rPr>
              <a:t>Kabuk kalıba döküm yönteminin dezavantajları: </a:t>
            </a:r>
          </a:p>
          <a:p>
            <a:r>
              <a:rPr lang="tr-TR" b="1" dirty="0" smtClean="0"/>
              <a:t>• Yüksek donanım ve model maliyeti </a:t>
            </a:r>
          </a:p>
        </p:txBody>
      </p:sp>
      <p:pic>
        <p:nvPicPr>
          <p:cNvPr id="1026" name="Picture 2"/>
          <p:cNvPicPr>
            <a:picLocks noChangeAspect="1" noChangeArrowheads="1"/>
          </p:cNvPicPr>
          <p:nvPr/>
        </p:nvPicPr>
        <p:blipFill>
          <a:blip r:embed="rId2"/>
          <a:srcRect/>
          <a:stretch>
            <a:fillRect/>
          </a:stretch>
        </p:blipFill>
        <p:spPr bwMode="auto">
          <a:xfrm>
            <a:off x="6000760" y="571480"/>
            <a:ext cx="2981325" cy="23717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285852" y="3419646"/>
            <a:ext cx="6286544" cy="3438354"/>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6215106" cy="642918"/>
          </a:xfrm>
        </p:spPr>
        <p:txBody>
          <a:bodyPr>
            <a:normAutofit/>
          </a:bodyPr>
          <a:lstStyle/>
          <a:p>
            <a:r>
              <a:rPr lang="tr-TR" sz="2800" dirty="0" smtClean="0"/>
              <a:t>Kabuk Kalıba Döküm Uygulaması</a:t>
            </a:r>
            <a:endParaRPr lang="tr-TR" sz="2800" dirty="0"/>
          </a:p>
        </p:txBody>
      </p:sp>
      <p:pic>
        <p:nvPicPr>
          <p:cNvPr id="2050" name="Picture 2"/>
          <p:cNvPicPr>
            <a:picLocks noChangeAspect="1" noChangeArrowheads="1"/>
          </p:cNvPicPr>
          <p:nvPr/>
        </p:nvPicPr>
        <p:blipFill>
          <a:blip r:embed="rId2"/>
          <a:srcRect/>
          <a:stretch>
            <a:fillRect/>
          </a:stretch>
        </p:blipFill>
        <p:spPr bwMode="auto">
          <a:xfrm>
            <a:off x="357158" y="714356"/>
            <a:ext cx="8641798" cy="5820962"/>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428596" y="1000108"/>
            <a:ext cx="8501122" cy="2246769"/>
          </a:xfrm>
          <a:prstGeom prst="rect">
            <a:avLst/>
          </a:prstGeom>
        </p:spPr>
        <p:txBody>
          <a:bodyPr wrap="square">
            <a:spAutoFit/>
          </a:bodyPr>
          <a:lstStyle/>
          <a:p>
            <a:pPr algn="just"/>
            <a:r>
              <a:rPr lang="tr-TR" sz="2000" dirty="0" smtClean="0">
                <a:latin typeface="Book Antiqua" pitchFamily="18" charset="0"/>
              </a:rPr>
              <a:t>Metalden </a:t>
            </a:r>
            <a:r>
              <a:rPr lang="tr-TR" sz="2000" dirty="0">
                <a:latin typeface="Book Antiqua" pitchFamily="18" charset="0"/>
              </a:rPr>
              <a:t>yapılmış bir </a:t>
            </a:r>
            <a:r>
              <a:rPr lang="tr-TR" sz="2000" dirty="0" smtClean="0">
                <a:latin typeface="Book Antiqua" pitchFamily="18" charset="0"/>
              </a:rPr>
              <a:t>kalıba yüksek </a:t>
            </a:r>
            <a:r>
              <a:rPr lang="tr-TR" sz="2000" dirty="0">
                <a:latin typeface="Book Antiqua" pitchFamily="18" charset="0"/>
              </a:rPr>
              <a:t>basınçta </a:t>
            </a:r>
            <a:r>
              <a:rPr lang="tr-TR" sz="2000" dirty="0" smtClean="0">
                <a:latin typeface="Book Antiqua" pitchFamily="18" charset="0"/>
              </a:rPr>
              <a:t>sıvı metal </a:t>
            </a:r>
            <a:r>
              <a:rPr lang="tr-TR" sz="2000" dirty="0">
                <a:latin typeface="Book Antiqua" pitchFamily="18" charset="0"/>
              </a:rPr>
              <a:t>enjekte edilir. Katılaşma sona </a:t>
            </a:r>
            <a:r>
              <a:rPr lang="tr-TR" sz="2000" dirty="0" smtClean="0">
                <a:latin typeface="Book Antiqua" pitchFamily="18" charset="0"/>
              </a:rPr>
              <a:t>erinceye kadar </a:t>
            </a:r>
            <a:r>
              <a:rPr lang="tr-TR" sz="2000" dirty="0">
                <a:latin typeface="Book Antiqua" pitchFamily="18" charset="0"/>
              </a:rPr>
              <a:t>basınç uygulamaya devam edilir. Çok karışık parçalar </a:t>
            </a:r>
            <a:r>
              <a:rPr lang="tr-TR" sz="2000" dirty="0" smtClean="0">
                <a:latin typeface="Book Antiqua" pitchFamily="18" charset="0"/>
              </a:rPr>
              <a:t>bu işlemle dökülebilir. </a:t>
            </a:r>
            <a:r>
              <a:rPr lang="tr-TR" sz="2000" dirty="0">
                <a:latin typeface="Book Antiqua" pitchFamily="18" charset="0"/>
              </a:rPr>
              <a:t>Saatte </a:t>
            </a:r>
            <a:r>
              <a:rPr lang="tr-TR" sz="2000" dirty="0" smtClean="0">
                <a:latin typeface="Book Antiqua" pitchFamily="18" charset="0"/>
              </a:rPr>
              <a:t>500-800 </a:t>
            </a:r>
            <a:r>
              <a:rPr lang="tr-TR" sz="2000" dirty="0">
                <a:latin typeface="Book Antiqua" pitchFamily="18" charset="0"/>
              </a:rPr>
              <a:t>parça/saat </a:t>
            </a:r>
            <a:r>
              <a:rPr lang="tr-TR" sz="2000" dirty="0" smtClean="0">
                <a:latin typeface="Book Antiqua" pitchFamily="18" charset="0"/>
              </a:rPr>
              <a:t>üretim yapılır</a:t>
            </a:r>
            <a:r>
              <a:rPr lang="tr-TR" sz="2000" dirty="0">
                <a:latin typeface="Book Antiqua" pitchFamily="18" charset="0"/>
              </a:rPr>
              <a:t>. 10-80 </a:t>
            </a:r>
            <a:r>
              <a:rPr lang="tr-TR" sz="2000" dirty="0" smtClean="0">
                <a:latin typeface="Book Antiqua" pitchFamily="18" charset="0"/>
              </a:rPr>
              <a:t>bar basınç </a:t>
            </a:r>
            <a:r>
              <a:rPr lang="tr-TR" sz="2000" dirty="0">
                <a:latin typeface="Book Antiqua" pitchFamily="18" charset="0"/>
              </a:rPr>
              <a:t>uygulanır. Çıkan ürün için talaşlı işlemeye ihtiyaç yoktur. Hızlı </a:t>
            </a:r>
            <a:r>
              <a:rPr lang="tr-TR" sz="2000" dirty="0" smtClean="0">
                <a:latin typeface="Book Antiqua" pitchFamily="18" charset="0"/>
              </a:rPr>
              <a:t>soğuma nedeniyle </a:t>
            </a:r>
            <a:r>
              <a:rPr lang="tr-TR" sz="2000" dirty="0">
                <a:latin typeface="Book Antiqua" pitchFamily="18" charset="0"/>
              </a:rPr>
              <a:t>parçaların mukavemeti yüksek olur. En az 5000 parça ve üzeri için uygundur. </a:t>
            </a:r>
            <a:r>
              <a:rPr lang="tr-TR" sz="2000" dirty="0" smtClean="0">
                <a:latin typeface="Book Antiqua" pitchFamily="18" charset="0"/>
              </a:rPr>
              <a:t>Erime sıcaklığı </a:t>
            </a:r>
            <a:r>
              <a:rPr lang="tr-TR" sz="2000" dirty="0">
                <a:latin typeface="Book Antiqua" pitchFamily="18" charset="0"/>
              </a:rPr>
              <a:t>1000 ° C nin altındaki metaller için uygundur. Çoğunlukla küçük parçalar üretilir.</a:t>
            </a:r>
          </a:p>
        </p:txBody>
      </p:sp>
      <p:sp>
        <p:nvSpPr>
          <p:cNvPr id="5" name="1 Başlık"/>
          <p:cNvSpPr>
            <a:spLocks noGrp="1"/>
          </p:cNvSpPr>
          <p:nvPr>
            <p:ph type="title"/>
          </p:nvPr>
        </p:nvSpPr>
        <p:spPr>
          <a:xfrm>
            <a:off x="1285852" y="0"/>
            <a:ext cx="6357982" cy="928694"/>
          </a:xfrm>
        </p:spPr>
        <p:txBody>
          <a:bodyPr>
            <a:normAutofit/>
          </a:bodyPr>
          <a:lstStyle/>
          <a:p>
            <a:r>
              <a:rPr lang="tr-TR" dirty="0" smtClean="0"/>
              <a:t>Basınçlı Metal Döküm</a:t>
            </a:r>
            <a:endParaRPr lang="tr-TR" dirty="0"/>
          </a:p>
        </p:txBody>
      </p:sp>
      <p:pic>
        <p:nvPicPr>
          <p:cNvPr id="50178" name="Picture 2"/>
          <p:cNvPicPr>
            <a:picLocks noChangeAspect="1" noChangeArrowheads="1"/>
          </p:cNvPicPr>
          <p:nvPr/>
        </p:nvPicPr>
        <p:blipFill>
          <a:blip r:embed="rId2"/>
          <a:srcRect/>
          <a:stretch>
            <a:fillRect/>
          </a:stretch>
        </p:blipFill>
        <p:spPr bwMode="auto">
          <a:xfrm>
            <a:off x="357158" y="3571876"/>
            <a:ext cx="4357718" cy="2320025"/>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4748072" y="3786190"/>
            <a:ext cx="4395928" cy="2021657"/>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857232"/>
            <a:ext cx="8229600" cy="1143000"/>
          </a:xfrm>
        </p:spPr>
        <p:txBody>
          <a:bodyPr>
            <a:normAutofit fontScale="90000"/>
          </a:bodyPr>
          <a:lstStyle/>
          <a:p>
            <a:r>
              <a:rPr lang="tr-TR" b="1" dirty="0" smtClean="0"/>
              <a:t>Mühendislerin İmalattaki Rolü </a:t>
            </a:r>
            <a:br>
              <a:rPr lang="tr-TR" b="1" dirty="0" smtClean="0"/>
            </a:br>
            <a:endParaRPr lang="tr-TR" dirty="0"/>
          </a:p>
        </p:txBody>
      </p:sp>
      <p:sp>
        <p:nvSpPr>
          <p:cNvPr id="3" name="2 İçerik Yer Tutucusu"/>
          <p:cNvSpPr>
            <a:spLocks noGrp="1"/>
          </p:cNvSpPr>
          <p:nvPr>
            <p:ph idx="1"/>
          </p:nvPr>
        </p:nvSpPr>
        <p:spPr>
          <a:xfrm>
            <a:off x="428596" y="1714488"/>
            <a:ext cx="8229600" cy="4389120"/>
          </a:xfrm>
        </p:spPr>
        <p:txBody>
          <a:bodyPr>
            <a:normAutofit lnSpcReduction="10000"/>
          </a:bodyPr>
          <a:lstStyle/>
          <a:p>
            <a:pPr>
              <a:buNone/>
            </a:pPr>
            <a:r>
              <a:rPr lang="tr-TR" dirty="0" smtClean="0"/>
              <a:t>-  </a:t>
            </a:r>
            <a:r>
              <a:rPr lang="tr-TR" b="1" dirty="0" smtClean="0"/>
              <a:t>Tasarım Mühendisi: </a:t>
            </a:r>
          </a:p>
          <a:p>
            <a:pPr>
              <a:buNone/>
            </a:pPr>
            <a:r>
              <a:rPr lang="tr-TR" dirty="0" smtClean="0"/>
              <a:t>Amaç, ihtiyaçlar, malzeme seçimi, ölçüler, imalat yöntemi seçimi, </a:t>
            </a:r>
          </a:p>
          <a:p>
            <a:pPr>
              <a:buNone/>
            </a:pPr>
            <a:r>
              <a:rPr lang="tr-TR" dirty="0" smtClean="0"/>
              <a:t>-  </a:t>
            </a:r>
            <a:r>
              <a:rPr lang="tr-TR" b="1" dirty="0" smtClean="0"/>
              <a:t>İmalat Mühendisi:  </a:t>
            </a:r>
          </a:p>
          <a:p>
            <a:pPr>
              <a:buNone/>
            </a:pPr>
            <a:r>
              <a:rPr lang="tr-TR" dirty="0" smtClean="0"/>
              <a:t>İmalat yöntemine hazırlık, malzeme davranışları, ekipman seçimi ve koordinasyonu </a:t>
            </a:r>
          </a:p>
          <a:p>
            <a:pPr>
              <a:buNone/>
            </a:pPr>
            <a:endParaRPr lang="tr-TR" b="1" dirty="0" smtClean="0"/>
          </a:p>
          <a:p>
            <a:pPr>
              <a:buNone/>
            </a:pPr>
            <a:r>
              <a:rPr lang="tr-TR" b="1" dirty="0" smtClean="0"/>
              <a:t>Göz önünde bulundurulacak hususlar: </a:t>
            </a:r>
          </a:p>
          <a:p>
            <a:pPr>
              <a:buNone/>
            </a:pPr>
            <a:r>
              <a:rPr lang="tr-TR" b="1" dirty="0" smtClean="0">
                <a:solidFill>
                  <a:srgbClr val="C00000"/>
                </a:solidFill>
              </a:rPr>
              <a:t>Tasarım,  </a:t>
            </a:r>
            <a:r>
              <a:rPr lang="tr-TR" b="1" smtClean="0">
                <a:solidFill>
                  <a:srgbClr val="C00000"/>
                </a:solidFill>
              </a:rPr>
              <a:t>malzeme seçimi, </a:t>
            </a:r>
            <a:r>
              <a:rPr lang="tr-TR" b="1" dirty="0" smtClean="0">
                <a:solidFill>
                  <a:srgbClr val="C00000"/>
                </a:solidFill>
              </a:rPr>
              <a:t>üretim </a:t>
            </a:r>
            <a:r>
              <a:rPr lang="tr-TR" b="1" smtClean="0">
                <a:solidFill>
                  <a:srgbClr val="C00000"/>
                </a:solidFill>
              </a:rPr>
              <a:t>yöntemi seçimi, imalat ve kontrol</a:t>
            </a:r>
            <a:endParaRPr lang="tr-TR" b="1" dirty="0" smtClean="0">
              <a:solidFill>
                <a:srgbClr val="C00000"/>
              </a:solidFill>
            </a:endParaRPr>
          </a:p>
          <a:p>
            <a:endParaRPr lang="tr-TR" dirty="0" smtClean="0"/>
          </a:p>
          <a:p>
            <a:endParaRPr lang="tr-T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0" y="142852"/>
            <a:ext cx="8861856" cy="2828936"/>
          </a:xfrm>
          <a:prstGeom prst="rect">
            <a:avLst/>
          </a:prstGeom>
          <a:noFill/>
          <a:ln w="9525">
            <a:noFill/>
            <a:miter lim="800000"/>
            <a:headEnd/>
            <a:tailEnd/>
          </a:ln>
          <a:effectLst/>
        </p:spPr>
      </p:pic>
      <p:sp>
        <p:nvSpPr>
          <p:cNvPr id="5" name="4 Dikdörtgen"/>
          <p:cNvSpPr/>
          <p:nvPr/>
        </p:nvSpPr>
        <p:spPr>
          <a:xfrm>
            <a:off x="214282" y="2857497"/>
            <a:ext cx="8929718" cy="3416320"/>
          </a:xfrm>
          <a:prstGeom prst="rect">
            <a:avLst/>
          </a:prstGeom>
        </p:spPr>
        <p:txBody>
          <a:bodyPr wrap="square">
            <a:spAutoFit/>
          </a:bodyPr>
          <a:lstStyle/>
          <a:p>
            <a:r>
              <a:rPr lang="tr-TR" b="1" dirty="0" smtClean="0"/>
              <a:t>Basınçlı metal kalıba döküm yönteminin üstünlükleri: </a:t>
            </a:r>
          </a:p>
          <a:p>
            <a:r>
              <a:rPr lang="tr-TR" dirty="0" smtClean="0"/>
              <a:t>• Seri üretime uygun olduğu için ekonomiktir </a:t>
            </a:r>
          </a:p>
          <a:p>
            <a:r>
              <a:rPr lang="tr-TR" dirty="0" smtClean="0"/>
              <a:t>• Büyük parçaların üretilmesi mümkündür </a:t>
            </a:r>
          </a:p>
          <a:p>
            <a:r>
              <a:rPr lang="tr-TR" dirty="0" smtClean="0"/>
              <a:t>• İnce cidarlı parçaların şekillendirilebilmesi kolaydır</a:t>
            </a:r>
          </a:p>
          <a:p>
            <a:r>
              <a:rPr lang="tr-TR" dirty="0" smtClean="0"/>
              <a:t>• Yüksek dayanıma sahip parça üretimi </a:t>
            </a:r>
          </a:p>
          <a:p>
            <a:r>
              <a:rPr lang="tr-TR" dirty="0" smtClean="0"/>
              <a:t>• Çok iyi yüzey kalitesi ve ölçü tamlığı</a:t>
            </a:r>
          </a:p>
          <a:p>
            <a:r>
              <a:rPr lang="tr-TR" dirty="0" smtClean="0"/>
              <a:t>• Dökümhane hurdasının kolaylıkla yeniden kazanımı </a:t>
            </a:r>
          </a:p>
          <a:p>
            <a:r>
              <a:rPr lang="tr-TR" b="1" dirty="0" smtClean="0"/>
              <a:t>Basınçlı metal kalıba döküm yönteminin dezavantajları: </a:t>
            </a:r>
          </a:p>
          <a:p>
            <a:r>
              <a:rPr lang="tr-TR" dirty="0" smtClean="0"/>
              <a:t>• Genelde düşük ergime sıcaklığına sahip metallerle sınırlıdır </a:t>
            </a:r>
          </a:p>
          <a:p>
            <a:r>
              <a:rPr lang="tr-TR" dirty="0" smtClean="0"/>
              <a:t>• Yüksek takım ve donanım maliyeti </a:t>
            </a:r>
          </a:p>
          <a:p>
            <a:r>
              <a:rPr lang="tr-TR" dirty="0" smtClean="0"/>
              <a:t>• Sınırlı kalıp ömrü </a:t>
            </a:r>
          </a:p>
          <a:p>
            <a:r>
              <a:rPr lang="tr-TR" dirty="0" smtClean="0"/>
              <a:t>• Uzun ön hazırlık süresi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00034" y="0"/>
            <a:ext cx="6786610" cy="500042"/>
          </a:xfrm>
        </p:spPr>
        <p:txBody>
          <a:bodyPr>
            <a:normAutofit fontScale="90000"/>
          </a:bodyPr>
          <a:lstStyle/>
          <a:p>
            <a:r>
              <a:rPr lang="tr-TR" sz="3200" dirty="0" smtClean="0"/>
              <a:t>Basınçlı döküm uygulamaları</a:t>
            </a:r>
            <a:endParaRPr lang="tr-TR" sz="3200" dirty="0"/>
          </a:p>
        </p:txBody>
      </p:sp>
      <p:pic>
        <p:nvPicPr>
          <p:cNvPr id="6146" name="Picture 2"/>
          <p:cNvPicPr>
            <a:picLocks noChangeAspect="1" noChangeArrowheads="1"/>
          </p:cNvPicPr>
          <p:nvPr/>
        </p:nvPicPr>
        <p:blipFill>
          <a:blip r:embed="rId2"/>
          <a:srcRect/>
          <a:stretch>
            <a:fillRect/>
          </a:stretch>
        </p:blipFill>
        <p:spPr bwMode="auto">
          <a:xfrm>
            <a:off x="714348" y="714356"/>
            <a:ext cx="6215106" cy="227708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714347" y="3571876"/>
            <a:ext cx="7179755" cy="2475213"/>
          </a:xfrm>
          <a:prstGeom prst="rect">
            <a:avLst/>
          </a:prstGeom>
          <a:noFill/>
          <a:ln w="9525">
            <a:noFill/>
            <a:miter lim="800000"/>
            <a:headEnd/>
            <a:tailEnd/>
          </a:ln>
          <a:effectLst/>
        </p:spPr>
      </p:pic>
      <p:sp>
        <p:nvSpPr>
          <p:cNvPr id="6" name="5 Metin kutusu"/>
          <p:cNvSpPr txBox="1"/>
          <p:nvPr/>
        </p:nvSpPr>
        <p:spPr>
          <a:xfrm>
            <a:off x="1500166" y="3071810"/>
            <a:ext cx="5357850" cy="369332"/>
          </a:xfrm>
          <a:prstGeom prst="rect">
            <a:avLst/>
          </a:prstGeom>
          <a:noFill/>
        </p:spPr>
        <p:txBody>
          <a:bodyPr wrap="square" rtlCol="0">
            <a:spAutoFit/>
          </a:bodyPr>
          <a:lstStyle/>
          <a:p>
            <a:r>
              <a:rPr lang="tr-TR" dirty="0" smtClean="0"/>
              <a:t>Basınçlı dökümle üretilmiş egsoz boru uçları  </a:t>
            </a:r>
            <a:endParaRPr lang="tr-TR" dirty="0"/>
          </a:p>
        </p:txBody>
      </p:sp>
      <p:sp>
        <p:nvSpPr>
          <p:cNvPr id="7" name="6 Metin kutusu"/>
          <p:cNvSpPr txBox="1"/>
          <p:nvPr/>
        </p:nvSpPr>
        <p:spPr>
          <a:xfrm>
            <a:off x="1571604" y="6215082"/>
            <a:ext cx="5357850" cy="369332"/>
          </a:xfrm>
          <a:prstGeom prst="rect">
            <a:avLst/>
          </a:prstGeom>
          <a:noFill/>
        </p:spPr>
        <p:txBody>
          <a:bodyPr wrap="square" rtlCol="0">
            <a:spAutoFit/>
          </a:bodyPr>
          <a:lstStyle/>
          <a:p>
            <a:r>
              <a:rPr lang="tr-TR" dirty="0" smtClean="0"/>
              <a:t>Basınçlı dökümle üretim yapan enjeksiyon makinası</a:t>
            </a:r>
            <a:endParaRPr lang="tr-T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85720" y="785794"/>
            <a:ext cx="8572560" cy="2862322"/>
          </a:xfrm>
          <a:prstGeom prst="rect">
            <a:avLst/>
          </a:prstGeom>
        </p:spPr>
        <p:txBody>
          <a:bodyPr wrap="square">
            <a:spAutoFit/>
          </a:bodyPr>
          <a:lstStyle/>
          <a:p>
            <a:pPr algn="just"/>
            <a:r>
              <a:rPr lang="tr-TR" b="1" dirty="0" smtClean="0">
                <a:solidFill>
                  <a:srgbClr val="FF0000"/>
                </a:solidFill>
              </a:rPr>
              <a:t>Savurma </a:t>
            </a:r>
            <a:r>
              <a:rPr lang="tr-TR" b="1" dirty="0">
                <a:solidFill>
                  <a:srgbClr val="FF0000"/>
                </a:solidFill>
              </a:rPr>
              <a:t>Döküm </a:t>
            </a:r>
            <a:endParaRPr lang="tr-TR" b="1" dirty="0" smtClean="0">
              <a:solidFill>
                <a:srgbClr val="FF0000"/>
              </a:solidFill>
            </a:endParaRPr>
          </a:p>
          <a:p>
            <a:pPr algn="just"/>
            <a:r>
              <a:rPr lang="tr-TR" dirty="0" smtClean="0">
                <a:latin typeface="Book Antiqua" pitchFamily="18" charset="0"/>
              </a:rPr>
              <a:t>Savurma </a:t>
            </a:r>
            <a:r>
              <a:rPr lang="tr-TR" dirty="0">
                <a:latin typeface="Book Antiqua" pitchFamily="18" charset="0"/>
              </a:rPr>
              <a:t>döküm yönteminde erimiş metal, bir eksen etrafında döndürülen kalıplar </a:t>
            </a:r>
            <a:r>
              <a:rPr lang="tr-TR" dirty="0" smtClean="0">
                <a:latin typeface="Book Antiqua" pitchFamily="18" charset="0"/>
              </a:rPr>
              <a:t>içine dökülerek </a:t>
            </a:r>
            <a:r>
              <a:rPr lang="tr-TR" dirty="0">
                <a:latin typeface="Book Antiqua" pitchFamily="18" charset="0"/>
              </a:rPr>
              <a:t>biçimlendirilir. </a:t>
            </a:r>
            <a:r>
              <a:rPr lang="tr-TR" dirty="0" smtClean="0">
                <a:latin typeface="Book Antiqua" pitchFamily="18" charset="0"/>
              </a:rPr>
              <a:t> Merkezkaç </a:t>
            </a:r>
            <a:r>
              <a:rPr lang="tr-TR" dirty="0">
                <a:latin typeface="Book Antiqua" pitchFamily="18" charset="0"/>
              </a:rPr>
              <a:t>kuvvetlerinin oluşturduğu basınç, metalin kalıp </a:t>
            </a:r>
            <a:r>
              <a:rPr lang="tr-TR" dirty="0" smtClean="0">
                <a:latin typeface="Book Antiqua" pitchFamily="18" charset="0"/>
              </a:rPr>
              <a:t>cidarına homojen </a:t>
            </a:r>
            <a:r>
              <a:rPr lang="tr-TR" dirty="0">
                <a:latin typeface="Book Antiqua" pitchFamily="18" charset="0"/>
              </a:rPr>
              <a:t>olarak dağılmasını, parçanın dışının kalıbın iç şeklini almasını sağlar. Oluşan </a:t>
            </a:r>
            <a:r>
              <a:rPr lang="tr-TR" dirty="0" smtClean="0">
                <a:latin typeface="Book Antiqua" pitchFamily="18" charset="0"/>
              </a:rPr>
              <a:t>yüksek merkezkaç </a:t>
            </a:r>
            <a:r>
              <a:rPr lang="tr-TR" dirty="0">
                <a:latin typeface="Book Antiqua" pitchFamily="18" charset="0"/>
              </a:rPr>
              <a:t>kuvveti sayesinde dökülen sıvı metal içinde bulunan düşük yoğunluklu kum ve </a:t>
            </a:r>
            <a:r>
              <a:rPr lang="tr-TR" dirty="0" smtClean="0">
                <a:latin typeface="Book Antiqua" pitchFamily="18" charset="0"/>
              </a:rPr>
              <a:t>cüruf tanecikleri</a:t>
            </a:r>
            <a:r>
              <a:rPr lang="tr-TR" dirty="0">
                <a:latin typeface="Book Antiqua" pitchFamily="18" charset="0"/>
              </a:rPr>
              <a:t>, metal olmayan kalıntılar ve gazlar dönme eksenine doğru sürüklenir. Dolayısıyla </a:t>
            </a:r>
            <a:r>
              <a:rPr lang="tr-TR" dirty="0" smtClean="0">
                <a:latin typeface="Book Antiqua" pitchFamily="18" charset="0"/>
              </a:rPr>
              <a:t>bu yöntemle </a:t>
            </a:r>
            <a:r>
              <a:rPr lang="tr-TR" dirty="0">
                <a:latin typeface="Book Antiqua" pitchFamily="18" charset="0"/>
              </a:rPr>
              <a:t>parça yüzeyinin gözeneksiz temiz ve ince taneli olarak elde edilmesi mümkün olur</a:t>
            </a:r>
            <a:r>
              <a:rPr lang="tr-TR" dirty="0" smtClean="0">
                <a:latin typeface="Book Antiqua" pitchFamily="18" charset="0"/>
              </a:rPr>
              <a:t>. Bu yöntemle Borular, tekerlekler, makaralar tüpler, halkalar üretilir.</a:t>
            </a:r>
            <a:endParaRPr lang="tr-TR" dirty="0">
              <a:latin typeface="Book Antiqua" pitchFamily="18" charset="0"/>
            </a:endParaRPr>
          </a:p>
        </p:txBody>
      </p:sp>
      <p:sp>
        <p:nvSpPr>
          <p:cNvPr id="5" name="1 Başlık"/>
          <p:cNvSpPr>
            <a:spLocks noGrp="1"/>
          </p:cNvSpPr>
          <p:nvPr>
            <p:ph type="title"/>
          </p:nvPr>
        </p:nvSpPr>
        <p:spPr>
          <a:xfrm>
            <a:off x="2071670" y="714356"/>
            <a:ext cx="5929354" cy="714380"/>
          </a:xfrm>
        </p:spPr>
        <p:txBody>
          <a:bodyPr>
            <a:normAutofit fontScale="90000"/>
          </a:bodyPr>
          <a:lstStyle/>
          <a:p>
            <a:r>
              <a:rPr lang="tr-TR" dirty="0" smtClean="0"/>
              <a:t>Savurma Metal Döküm</a:t>
            </a:r>
            <a:br>
              <a:rPr lang="tr-TR" dirty="0" smtClean="0"/>
            </a:br>
            <a:endParaRPr lang="tr-TR" dirty="0"/>
          </a:p>
        </p:txBody>
      </p:sp>
      <p:pic>
        <p:nvPicPr>
          <p:cNvPr id="7171" name="Picture 3"/>
          <p:cNvPicPr>
            <a:picLocks noChangeAspect="1" noChangeArrowheads="1"/>
          </p:cNvPicPr>
          <p:nvPr/>
        </p:nvPicPr>
        <p:blipFill>
          <a:blip r:embed="rId2"/>
          <a:srcRect/>
          <a:stretch>
            <a:fillRect/>
          </a:stretch>
        </p:blipFill>
        <p:spPr bwMode="auto">
          <a:xfrm>
            <a:off x="642910" y="4071942"/>
            <a:ext cx="8004777" cy="2214578"/>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srcRect/>
          <a:stretch>
            <a:fillRect/>
          </a:stretch>
        </p:blipFill>
        <p:spPr bwMode="auto">
          <a:xfrm>
            <a:off x="7786710" y="5143512"/>
            <a:ext cx="828675" cy="97155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1857356" y="428604"/>
            <a:ext cx="4914905" cy="3510646"/>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1857356" y="3929066"/>
            <a:ext cx="4643470" cy="2625627"/>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285720" y="785794"/>
            <a:ext cx="8572560" cy="5624027"/>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0" y="214290"/>
            <a:ext cx="6229384" cy="865192"/>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a:srcRect/>
          <a:stretch>
            <a:fillRect/>
          </a:stretch>
        </p:blipFill>
        <p:spPr bwMode="auto">
          <a:xfrm>
            <a:off x="214282" y="1071546"/>
            <a:ext cx="5715040" cy="2071702"/>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a:srcRect/>
          <a:stretch>
            <a:fillRect/>
          </a:stretch>
        </p:blipFill>
        <p:spPr bwMode="auto">
          <a:xfrm>
            <a:off x="357158" y="4143380"/>
            <a:ext cx="3643338" cy="2195985"/>
          </a:xfrm>
          <a:prstGeom prst="rect">
            <a:avLst/>
          </a:prstGeom>
          <a:noFill/>
          <a:ln w="9525">
            <a:noFill/>
            <a:miter lim="800000"/>
            <a:headEnd/>
            <a:tailEnd/>
          </a:ln>
          <a:effectLst/>
        </p:spPr>
      </p:pic>
      <p:pic>
        <p:nvPicPr>
          <p:cNvPr id="25605" name="Picture 5"/>
          <p:cNvPicPr>
            <a:picLocks noChangeAspect="1" noChangeArrowheads="1"/>
          </p:cNvPicPr>
          <p:nvPr/>
        </p:nvPicPr>
        <p:blipFill>
          <a:blip r:embed="rId5"/>
          <a:srcRect/>
          <a:stretch>
            <a:fillRect/>
          </a:stretch>
        </p:blipFill>
        <p:spPr bwMode="auto">
          <a:xfrm>
            <a:off x="4500562" y="4572008"/>
            <a:ext cx="4364392" cy="2024066"/>
          </a:xfrm>
          <a:prstGeom prst="rect">
            <a:avLst/>
          </a:prstGeom>
          <a:noFill/>
          <a:ln w="9525">
            <a:noFill/>
            <a:miter lim="800000"/>
            <a:headEnd/>
            <a:tailEnd/>
          </a:ln>
          <a:effectLst/>
        </p:spPr>
      </p:pic>
      <p:pic>
        <p:nvPicPr>
          <p:cNvPr id="25606" name="Picture 6"/>
          <p:cNvPicPr>
            <a:picLocks noChangeAspect="1" noChangeArrowheads="1"/>
          </p:cNvPicPr>
          <p:nvPr/>
        </p:nvPicPr>
        <p:blipFill>
          <a:blip r:embed="rId6"/>
          <a:srcRect/>
          <a:stretch>
            <a:fillRect/>
          </a:stretch>
        </p:blipFill>
        <p:spPr bwMode="auto">
          <a:xfrm>
            <a:off x="5214942" y="2857496"/>
            <a:ext cx="3133725" cy="17145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srcRect/>
          <a:stretch>
            <a:fillRect/>
          </a:stretch>
        </p:blipFill>
        <p:spPr bwMode="auto">
          <a:xfrm>
            <a:off x="285720" y="1142984"/>
            <a:ext cx="8501122" cy="5300816"/>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14348" y="928670"/>
            <a:ext cx="8215370" cy="4857784"/>
          </a:xfrm>
        </p:spPr>
        <p:txBody>
          <a:bodyPr>
            <a:normAutofit fontScale="85000" lnSpcReduction="10000"/>
          </a:bodyPr>
          <a:lstStyle/>
          <a:p>
            <a:pPr>
              <a:buNone/>
            </a:pPr>
            <a:r>
              <a:rPr lang="tr-TR" b="1" dirty="0" smtClean="0">
                <a:solidFill>
                  <a:srgbClr val="C00000"/>
                </a:solidFill>
              </a:rPr>
              <a:t>Model Yapımında Dikkat Edilecek Parametreler</a:t>
            </a:r>
          </a:p>
          <a:p>
            <a:pPr>
              <a:buNone/>
            </a:pPr>
            <a:endParaRPr lang="tr-TR" b="1" dirty="0" smtClean="0"/>
          </a:p>
          <a:p>
            <a:pPr marL="514350" indent="-514350">
              <a:spcBef>
                <a:spcPts val="1200"/>
              </a:spcBef>
              <a:spcAft>
                <a:spcPts val="1200"/>
              </a:spcAft>
              <a:buAutoNum type="arabicPeriod"/>
            </a:pPr>
            <a:r>
              <a:rPr lang="tr-TR" b="1" dirty="0" smtClean="0">
                <a:latin typeface="+mj-lt"/>
                <a:cs typeface="Arial" pitchFamily="34" charset="0"/>
              </a:rPr>
              <a:t>Çekme Payı</a:t>
            </a:r>
            <a:r>
              <a:rPr lang="tr-TR" dirty="0" smtClean="0">
                <a:latin typeface="+mj-lt"/>
                <a:cs typeface="Arial" pitchFamily="34" charset="0"/>
              </a:rPr>
              <a:t>: Dökülmüş sıvı metal katılaşırken kendini çeker ve döküm parçasının boyutu küçülür ve bu nedenle modellerin çekme payı kadar büyük yapılması gerekir. Çekme payları dökme demir için, %1 dökme çelik için %2, demir olmayan malzemeler için %1-2 alınabilinir.</a:t>
            </a:r>
          </a:p>
          <a:p>
            <a:pPr marL="514350" indent="-514350">
              <a:spcBef>
                <a:spcPts val="1200"/>
              </a:spcBef>
              <a:spcAft>
                <a:spcPts val="1200"/>
              </a:spcAft>
              <a:buAutoNum type="arabicPeriod"/>
            </a:pPr>
            <a:r>
              <a:rPr lang="tr-TR" b="1" dirty="0" smtClean="0">
                <a:latin typeface="+mj-lt"/>
                <a:cs typeface="Arial" pitchFamily="34" charset="0"/>
              </a:rPr>
              <a:t>2.  </a:t>
            </a:r>
            <a:r>
              <a:rPr lang="tr-TR" b="1" dirty="0" smtClean="0">
                <a:latin typeface="+mj-lt"/>
              </a:rPr>
              <a:t>İşleme Payı: </a:t>
            </a:r>
            <a:r>
              <a:rPr lang="tr-TR" dirty="0" smtClean="0">
                <a:latin typeface="+mj-lt"/>
              </a:rPr>
              <a:t>Parçaların resimlerinde boyutlar parçaların işlenmiş şekline göre verilir. Kuma dökülen parçaların çoğu da mutlaka talaş kaldırılarak işlenir.Bu nedenle modeller işleme payı kadar büyük yapılırlar. Çekme payı fazla verilirse işçilik artar,az verilirse cidar kalınlığı işlemeye yetmeyebilir.Bunun için en uygun işleme payı verilmelidir. (DD 2-3 mm, DÇ 3-5 mm gibi)</a:t>
            </a:r>
          </a:p>
          <a:p>
            <a:endParaRPr lang="tr-T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a:stretch>
            <a:fillRect/>
          </a:stretch>
        </p:blipFill>
        <p:spPr bwMode="auto">
          <a:xfrm>
            <a:off x="138113" y="971550"/>
            <a:ext cx="8867775" cy="49149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srcRect/>
          <a:stretch>
            <a:fillRect/>
          </a:stretch>
        </p:blipFill>
        <p:spPr bwMode="auto">
          <a:xfrm>
            <a:off x="785786" y="857232"/>
            <a:ext cx="7486650" cy="5419725"/>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00034" y="1142984"/>
            <a:ext cx="8290162" cy="2428892"/>
          </a:xfrm>
          <a:prstGeom prst="rect">
            <a:avLst/>
          </a:prstGeom>
          <a:noFill/>
          <a:ln w="9525">
            <a:noFill/>
            <a:miter lim="800000"/>
            <a:headEnd/>
            <a:tailEnd/>
          </a:ln>
          <a:effectLst/>
        </p:spPr>
      </p:pic>
      <p:pic>
        <p:nvPicPr>
          <p:cNvPr id="3076" name="Picture 4" descr="http://www.mdkalip.com/images/surec.jpg"/>
          <p:cNvPicPr>
            <a:picLocks noChangeAspect="1" noChangeArrowheads="1"/>
          </p:cNvPicPr>
          <p:nvPr/>
        </p:nvPicPr>
        <p:blipFill>
          <a:blip r:embed="rId3"/>
          <a:srcRect/>
          <a:stretch>
            <a:fillRect/>
          </a:stretch>
        </p:blipFill>
        <p:spPr bwMode="auto">
          <a:xfrm>
            <a:off x="4857752" y="3714752"/>
            <a:ext cx="3953372" cy="2473590"/>
          </a:xfrm>
          <a:prstGeom prst="rect">
            <a:avLst/>
          </a:prstGeom>
          <a:noFill/>
        </p:spPr>
      </p:pic>
      <p:pic>
        <p:nvPicPr>
          <p:cNvPr id="3078" name="Picture 6" descr="http://www.muhendislikbilgileri.com/FileUpload/ks256985/File/adsiz.png"/>
          <p:cNvPicPr>
            <a:picLocks noChangeAspect="1" noChangeArrowheads="1"/>
          </p:cNvPicPr>
          <p:nvPr/>
        </p:nvPicPr>
        <p:blipFill>
          <a:blip r:embed="rId4"/>
          <a:srcRect/>
          <a:stretch>
            <a:fillRect/>
          </a:stretch>
        </p:blipFill>
        <p:spPr bwMode="auto">
          <a:xfrm>
            <a:off x="0" y="3857628"/>
            <a:ext cx="4437029" cy="2286016"/>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785794"/>
            <a:ext cx="8229600" cy="4389120"/>
          </a:xfrm>
        </p:spPr>
        <p:txBody>
          <a:bodyPr/>
          <a:lstStyle/>
          <a:p>
            <a:pPr>
              <a:buNone/>
            </a:pPr>
            <a:r>
              <a:rPr lang="tr-TR" b="1" dirty="0" smtClean="0"/>
              <a:t>Modellerin Kalıptan Sökülmesi:</a:t>
            </a:r>
          </a:p>
          <a:p>
            <a:pPr algn="just">
              <a:buNone/>
            </a:pPr>
            <a:r>
              <a:rPr lang="tr-TR" dirty="0" smtClean="0"/>
              <a:t>   Modellerin kalıbın içinden kalıbı bozmadan çıkartılması gerekir. Bir bütün halinde yapılan modellerde bu zor olabilir. Bunu kolaylaştırmak için iki veya daha fazla sayıda parçalı model yapılır.</a:t>
            </a:r>
          </a:p>
          <a:p>
            <a:endParaRPr lang="tr-T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srcRect/>
          <a:stretch>
            <a:fillRect/>
          </a:stretch>
        </p:blipFill>
        <p:spPr bwMode="auto">
          <a:xfrm>
            <a:off x="714348" y="928670"/>
            <a:ext cx="7458075" cy="5514975"/>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785794"/>
            <a:ext cx="8001056" cy="2143140"/>
          </a:xfrm>
        </p:spPr>
        <p:txBody>
          <a:bodyPr>
            <a:normAutofit lnSpcReduction="10000"/>
          </a:bodyPr>
          <a:lstStyle/>
          <a:p>
            <a:pPr>
              <a:buNone/>
            </a:pPr>
            <a:r>
              <a:rPr lang="tr-TR" b="1" dirty="0" smtClean="0"/>
              <a:t>Modellerin konik yapılması</a:t>
            </a:r>
          </a:p>
          <a:p>
            <a:pPr algn="just">
              <a:buNone/>
            </a:pPr>
            <a:r>
              <a:rPr lang="tr-TR" dirty="0" smtClean="0"/>
              <a:t>   Kenarları dik olan modeller kalıptan çıkartılırken temas yüzeyi fazla olduğu için kalıp yüzeyleri bozulabilir. Bu teması azaltmak için modeller sıyrılma doğrultusunda 1-2° eğimli yapılırlar.</a:t>
            </a:r>
          </a:p>
          <a:p>
            <a:endParaRPr lang="tr-TR" dirty="0"/>
          </a:p>
        </p:txBody>
      </p:sp>
      <p:pic>
        <p:nvPicPr>
          <p:cNvPr id="31746" name="Picture 2"/>
          <p:cNvPicPr>
            <a:picLocks noChangeAspect="1" noChangeArrowheads="1"/>
          </p:cNvPicPr>
          <p:nvPr/>
        </p:nvPicPr>
        <p:blipFill>
          <a:blip r:embed="rId2"/>
          <a:srcRect/>
          <a:stretch>
            <a:fillRect/>
          </a:stretch>
        </p:blipFill>
        <p:spPr bwMode="auto">
          <a:xfrm>
            <a:off x="642910" y="3000372"/>
            <a:ext cx="7524750" cy="3067050"/>
          </a:xfrm>
          <a:prstGeom prst="rect">
            <a:avLst/>
          </a:prstGeom>
          <a:noFill/>
          <a:ln w="9525">
            <a:noFill/>
            <a:miter lim="800000"/>
            <a:headEnd/>
            <a:tailEnd/>
          </a:ln>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71472" y="0"/>
            <a:ext cx="8072494" cy="923330"/>
          </a:xfrm>
          <a:prstGeom prst="rect">
            <a:avLst/>
          </a:prstGeom>
        </p:spPr>
        <p:txBody>
          <a:bodyPr wrap="square">
            <a:spAutoFit/>
          </a:bodyPr>
          <a:lstStyle/>
          <a:p>
            <a:r>
              <a:rPr lang="tr-TR" b="1" dirty="0"/>
              <a:t>Model Malzemeleri</a:t>
            </a:r>
          </a:p>
          <a:p>
            <a:r>
              <a:rPr lang="tr-TR" dirty="0" smtClean="0"/>
              <a:t>a) </a:t>
            </a:r>
            <a:r>
              <a:rPr lang="tr-TR" b="1" dirty="0" smtClean="0"/>
              <a:t>Seramik </a:t>
            </a:r>
            <a:r>
              <a:rPr lang="tr-TR" b="1" dirty="0"/>
              <a:t>Model: </a:t>
            </a:r>
            <a:r>
              <a:rPr lang="tr-TR" dirty="0"/>
              <a:t>Basit şekilli ve çok az sayıdaki parçaların dökümünde kullanılır. En çok </a:t>
            </a:r>
            <a:r>
              <a:rPr lang="tr-TR" dirty="0" smtClean="0"/>
              <a:t>alçıdan yapılırlar.</a:t>
            </a:r>
            <a:endParaRPr lang="tr-TR" dirty="0"/>
          </a:p>
        </p:txBody>
      </p:sp>
      <p:pic>
        <p:nvPicPr>
          <p:cNvPr id="32770" name="Picture 2"/>
          <p:cNvPicPr>
            <a:picLocks noChangeAspect="1" noChangeArrowheads="1"/>
          </p:cNvPicPr>
          <p:nvPr/>
        </p:nvPicPr>
        <p:blipFill>
          <a:blip r:embed="rId2"/>
          <a:srcRect/>
          <a:stretch>
            <a:fillRect/>
          </a:stretch>
        </p:blipFill>
        <p:spPr bwMode="auto">
          <a:xfrm>
            <a:off x="2143108" y="1000108"/>
            <a:ext cx="4129084" cy="2293936"/>
          </a:xfrm>
          <a:prstGeom prst="rect">
            <a:avLst/>
          </a:prstGeom>
          <a:noFill/>
          <a:ln w="9525">
            <a:noFill/>
            <a:miter lim="800000"/>
            <a:headEnd/>
            <a:tailEnd/>
          </a:ln>
          <a:effectLst/>
        </p:spPr>
      </p:pic>
      <p:sp>
        <p:nvSpPr>
          <p:cNvPr id="6" name="5 Dikdörtgen"/>
          <p:cNvSpPr/>
          <p:nvPr/>
        </p:nvSpPr>
        <p:spPr>
          <a:xfrm>
            <a:off x="500034" y="3429000"/>
            <a:ext cx="8286808" cy="1200329"/>
          </a:xfrm>
          <a:prstGeom prst="rect">
            <a:avLst/>
          </a:prstGeom>
        </p:spPr>
        <p:txBody>
          <a:bodyPr wrap="square">
            <a:spAutoFit/>
          </a:bodyPr>
          <a:lstStyle/>
          <a:p>
            <a:r>
              <a:rPr lang="tr-TR" b="1" dirty="0" smtClean="0"/>
              <a:t>b) Ağaç </a:t>
            </a:r>
            <a:r>
              <a:rPr lang="tr-TR" b="1" dirty="0"/>
              <a:t>Model: </a:t>
            </a:r>
            <a:r>
              <a:rPr lang="tr-TR" dirty="0"/>
              <a:t>En çok kullanılan model tipidir. Kullanılacak ağaçların kuru sert ve </a:t>
            </a:r>
            <a:r>
              <a:rPr lang="tr-TR" dirty="0" smtClean="0"/>
              <a:t>dayanıklı olması </a:t>
            </a:r>
            <a:r>
              <a:rPr lang="tr-TR" dirty="0"/>
              <a:t>gerekir. Bu iş için çam, gürgen ve ıhlamur kullanılır. Ağaç model yapıldıktan </a:t>
            </a:r>
            <a:r>
              <a:rPr lang="tr-TR" dirty="0" smtClean="0"/>
              <a:t>sonra kesinlikle </a:t>
            </a:r>
            <a:r>
              <a:rPr lang="tr-TR" dirty="0"/>
              <a:t>nem almamalıdır. Büyük ağaç modellerin içi boştur.</a:t>
            </a:r>
          </a:p>
        </p:txBody>
      </p:sp>
      <p:pic>
        <p:nvPicPr>
          <p:cNvPr id="32771" name="Picture 3"/>
          <p:cNvPicPr>
            <a:picLocks noChangeAspect="1" noChangeArrowheads="1"/>
          </p:cNvPicPr>
          <p:nvPr/>
        </p:nvPicPr>
        <p:blipFill>
          <a:blip r:embed="rId3"/>
          <a:srcRect/>
          <a:stretch>
            <a:fillRect/>
          </a:stretch>
        </p:blipFill>
        <p:spPr bwMode="auto">
          <a:xfrm>
            <a:off x="2143108" y="4500570"/>
            <a:ext cx="4657725" cy="20574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642910" y="785794"/>
            <a:ext cx="8286808" cy="1477328"/>
          </a:xfrm>
          <a:prstGeom prst="rect">
            <a:avLst/>
          </a:prstGeom>
        </p:spPr>
        <p:txBody>
          <a:bodyPr wrap="square">
            <a:spAutoFit/>
          </a:bodyPr>
          <a:lstStyle/>
          <a:p>
            <a:r>
              <a:rPr lang="tr-TR" dirty="0"/>
              <a:t>c) </a:t>
            </a:r>
            <a:r>
              <a:rPr lang="tr-TR" b="1" dirty="0"/>
              <a:t>Metal Model: </a:t>
            </a:r>
            <a:r>
              <a:rPr lang="tr-TR" dirty="0"/>
              <a:t>Modelin uzun süre dayanması gerekiyorsa ve seri imalatta kullanılacaksa </a:t>
            </a:r>
            <a:r>
              <a:rPr lang="tr-TR" dirty="0" smtClean="0"/>
              <a:t>o zaman </a:t>
            </a:r>
            <a:r>
              <a:rPr lang="tr-TR" dirty="0"/>
              <a:t>metal model kullanılır. Bu modeller yapılmadan önce ağaçtan modelleri yapılır. </a:t>
            </a:r>
            <a:r>
              <a:rPr lang="tr-TR" dirty="0" smtClean="0"/>
              <a:t>Sonra metal </a:t>
            </a:r>
            <a:r>
              <a:rPr lang="tr-TR" dirty="0"/>
              <a:t>modeller imal edilir. Bu işlemde hem ağacın çekme payı hem de metal modelin </a:t>
            </a:r>
            <a:r>
              <a:rPr lang="tr-TR" dirty="0" smtClean="0"/>
              <a:t>çekme payı </a:t>
            </a:r>
            <a:r>
              <a:rPr lang="tr-TR" dirty="0"/>
              <a:t>hesaba katılmalıdır. Metal modeller dökme demir, bronz ve alüminyumdan yapılırlar.</a:t>
            </a:r>
          </a:p>
        </p:txBody>
      </p:sp>
      <p:pic>
        <p:nvPicPr>
          <p:cNvPr id="33794" name="Picture 2"/>
          <p:cNvPicPr>
            <a:picLocks noChangeAspect="1" noChangeArrowheads="1"/>
          </p:cNvPicPr>
          <p:nvPr/>
        </p:nvPicPr>
        <p:blipFill>
          <a:blip r:embed="rId2"/>
          <a:srcRect/>
          <a:stretch>
            <a:fillRect/>
          </a:stretch>
        </p:blipFill>
        <p:spPr bwMode="auto">
          <a:xfrm>
            <a:off x="714348" y="2643182"/>
            <a:ext cx="7620000" cy="2514600"/>
          </a:xfrm>
          <a:prstGeom prst="rect">
            <a:avLst/>
          </a:prstGeom>
          <a:noFill/>
          <a:ln w="9525">
            <a:noFill/>
            <a:miter lim="800000"/>
            <a:headEnd/>
            <a:tailEnd/>
          </a:ln>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928662" y="642918"/>
            <a:ext cx="7258050" cy="4343400"/>
          </a:xfrm>
          <a:prstGeom prst="rect">
            <a:avLst/>
          </a:prstGeom>
          <a:noFill/>
          <a:ln w="9525">
            <a:noFill/>
            <a:miter lim="800000"/>
            <a:headEnd/>
            <a:tailEnd/>
          </a:ln>
          <a:effectLst/>
        </p:spPr>
      </p:pic>
      <p:pic>
        <p:nvPicPr>
          <p:cNvPr id="34819" name="Picture 3"/>
          <p:cNvPicPr>
            <a:picLocks noChangeAspect="1" noChangeArrowheads="1"/>
          </p:cNvPicPr>
          <p:nvPr/>
        </p:nvPicPr>
        <p:blipFill>
          <a:blip r:embed="rId3"/>
          <a:srcRect/>
          <a:stretch>
            <a:fillRect/>
          </a:stretch>
        </p:blipFill>
        <p:spPr bwMode="auto">
          <a:xfrm>
            <a:off x="785786" y="5105400"/>
            <a:ext cx="5324475" cy="17526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14282" y="857232"/>
            <a:ext cx="8715436" cy="4247317"/>
          </a:xfrm>
          <a:prstGeom prst="rect">
            <a:avLst/>
          </a:prstGeom>
        </p:spPr>
        <p:txBody>
          <a:bodyPr wrap="square">
            <a:spAutoFit/>
          </a:bodyPr>
          <a:lstStyle/>
          <a:p>
            <a:r>
              <a:rPr lang="tr-TR" sz="2400" b="1" dirty="0"/>
              <a:t>Maça Nedir</a:t>
            </a:r>
            <a:r>
              <a:rPr lang="tr-TR" sz="2400" b="1" dirty="0" smtClean="0"/>
              <a:t>?</a:t>
            </a:r>
          </a:p>
          <a:p>
            <a:endParaRPr lang="tr-TR" b="1" dirty="0"/>
          </a:p>
          <a:p>
            <a:pPr algn="just"/>
            <a:r>
              <a:rPr lang="tr-TR" dirty="0" smtClean="0"/>
              <a:t>	</a:t>
            </a:r>
            <a:r>
              <a:rPr lang="tr-TR" sz="2400" dirty="0" smtClean="0">
                <a:solidFill>
                  <a:srgbClr val="C00000"/>
                </a:solidFill>
                <a:latin typeface="Comic Sans MS" pitchFamily="66" charset="0"/>
              </a:rPr>
              <a:t>Dökümden sonra parçaların </a:t>
            </a:r>
            <a:r>
              <a:rPr lang="tr-TR" sz="2400" dirty="0" smtClean="0">
                <a:solidFill>
                  <a:srgbClr val="C00000"/>
                </a:solidFill>
                <a:latin typeface="Comic Sans MS" pitchFamily="66" charset="0"/>
                <a:cs typeface="Arial" pitchFamily="34" charset="0"/>
              </a:rPr>
              <a:t>içi </a:t>
            </a:r>
            <a:r>
              <a:rPr lang="tr-TR" sz="2400" dirty="0">
                <a:solidFill>
                  <a:srgbClr val="C00000"/>
                </a:solidFill>
                <a:latin typeface="Comic Sans MS" pitchFamily="66" charset="0"/>
                <a:cs typeface="Arial" pitchFamily="34" charset="0"/>
              </a:rPr>
              <a:t>boş </a:t>
            </a:r>
            <a:r>
              <a:rPr lang="tr-TR" sz="2400" dirty="0" smtClean="0">
                <a:solidFill>
                  <a:srgbClr val="C00000"/>
                </a:solidFill>
                <a:latin typeface="Comic Sans MS" pitchFamily="66" charset="0"/>
                <a:cs typeface="Arial" pitchFamily="34" charset="0"/>
              </a:rPr>
              <a:t>çıkabilmesi </a:t>
            </a:r>
            <a:r>
              <a:rPr lang="tr-TR" sz="2400" dirty="0">
                <a:solidFill>
                  <a:srgbClr val="C00000"/>
                </a:solidFill>
                <a:latin typeface="Comic Sans MS" pitchFamily="66" charset="0"/>
                <a:cs typeface="Arial" pitchFamily="34" charset="0"/>
              </a:rPr>
              <a:t>için </a:t>
            </a:r>
            <a:r>
              <a:rPr lang="tr-TR" sz="2400" dirty="0" smtClean="0">
                <a:solidFill>
                  <a:srgbClr val="C00000"/>
                </a:solidFill>
                <a:latin typeface="Comic Sans MS" pitchFamily="66" charset="0"/>
                <a:cs typeface="Arial" pitchFamily="34" charset="0"/>
              </a:rPr>
              <a:t>bu kısmın şeklini oluşturan kum  parçalara maça </a:t>
            </a:r>
            <a:r>
              <a:rPr lang="tr-TR" sz="2400" dirty="0">
                <a:solidFill>
                  <a:srgbClr val="C00000"/>
                </a:solidFill>
                <a:latin typeface="Comic Sans MS" pitchFamily="66" charset="0"/>
                <a:cs typeface="Arial" pitchFamily="34" charset="0"/>
              </a:rPr>
              <a:t>denir. Maça </a:t>
            </a:r>
            <a:r>
              <a:rPr lang="tr-TR" sz="2400" dirty="0" smtClean="0">
                <a:solidFill>
                  <a:srgbClr val="C00000"/>
                </a:solidFill>
                <a:latin typeface="Comic Sans MS" pitchFamily="66" charset="0"/>
                <a:cs typeface="Arial" pitchFamily="34" charset="0"/>
              </a:rPr>
              <a:t>malzemeleri çoğunlukla </a:t>
            </a:r>
            <a:r>
              <a:rPr lang="tr-TR" sz="2400" dirty="0">
                <a:solidFill>
                  <a:srgbClr val="C00000"/>
                </a:solidFill>
                <a:latin typeface="Comic Sans MS" pitchFamily="66" charset="0"/>
                <a:cs typeface="Arial" pitchFamily="34" charset="0"/>
              </a:rPr>
              <a:t>kumdur. Fakat </a:t>
            </a:r>
            <a:r>
              <a:rPr lang="tr-TR" sz="2400" dirty="0" smtClean="0">
                <a:solidFill>
                  <a:srgbClr val="C00000"/>
                </a:solidFill>
                <a:latin typeface="Comic Sans MS" pitchFamily="66" charset="0"/>
                <a:cs typeface="Arial" pitchFamily="34" charset="0"/>
              </a:rPr>
              <a:t>bu kumlar </a:t>
            </a:r>
            <a:r>
              <a:rPr lang="tr-TR" sz="2400" dirty="0">
                <a:solidFill>
                  <a:srgbClr val="C00000"/>
                </a:solidFill>
                <a:latin typeface="Comic Sans MS" pitchFamily="66" charset="0"/>
                <a:cs typeface="Arial" pitchFamily="34" charset="0"/>
              </a:rPr>
              <a:t>kalıp kumundan farklıdır. En önemli farkta kalıp kumundaki kil yerine </a:t>
            </a:r>
            <a:r>
              <a:rPr lang="tr-TR" sz="2400" dirty="0" smtClean="0">
                <a:solidFill>
                  <a:srgbClr val="C00000"/>
                </a:solidFill>
                <a:latin typeface="Comic Sans MS" pitchFamily="66" charset="0"/>
                <a:cs typeface="Arial" pitchFamily="34" charset="0"/>
              </a:rPr>
              <a:t>bağlayıcıların kullanılmasıdır</a:t>
            </a:r>
            <a:r>
              <a:rPr lang="tr-TR" sz="2400" dirty="0">
                <a:solidFill>
                  <a:srgbClr val="C00000"/>
                </a:solidFill>
                <a:latin typeface="Comic Sans MS" pitchFamily="66" charset="0"/>
                <a:cs typeface="Arial" pitchFamily="34" charset="0"/>
              </a:rPr>
              <a:t>. </a:t>
            </a:r>
            <a:endParaRPr lang="tr-TR" sz="2400" dirty="0" smtClean="0">
              <a:solidFill>
                <a:srgbClr val="C00000"/>
              </a:solidFill>
              <a:latin typeface="Comic Sans MS" pitchFamily="66" charset="0"/>
              <a:cs typeface="Arial" pitchFamily="34" charset="0"/>
            </a:endParaRPr>
          </a:p>
          <a:p>
            <a:endParaRPr lang="tr-TR" dirty="0" smtClean="0"/>
          </a:p>
          <a:p>
            <a:endParaRPr lang="tr-TR" dirty="0"/>
          </a:p>
          <a:p>
            <a:r>
              <a:rPr lang="tr-TR" sz="2400" b="1" dirty="0"/>
              <a:t>Maça Kumları</a:t>
            </a:r>
          </a:p>
          <a:p>
            <a:r>
              <a:rPr lang="tr-TR" sz="2400" dirty="0"/>
              <a:t>Maça kumları = Si (%80-90)+Bağlayıcılar+su (%3-7)+Kil (%1 den az)</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İçerik Yer Tutucusu"/>
          <p:cNvSpPr>
            <a:spLocks noGrp="1"/>
          </p:cNvSpPr>
          <p:nvPr>
            <p:ph idx="1"/>
          </p:nvPr>
        </p:nvSpPr>
        <p:spPr>
          <a:xfrm>
            <a:off x="428596" y="214290"/>
            <a:ext cx="8215370" cy="3857628"/>
          </a:xfrm>
        </p:spPr>
        <p:txBody>
          <a:bodyPr>
            <a:normAutofit/>
          </a:bodyPr>
          <a:lstStyle/>
          <a:p>
            <a:pPr algn="just"/>
            <a:r>
              <a:rPr lang="tr-TR" b="1" dirty="0" smtClean="0"/>
              <a:t>Maçaların Pişirilmesi</a:t>
            </a:r>
          </a:p>
          <a:p>
            <a:pPr algn="just">
              <a:buNone/>
            </a:pPr>
            <a:r>
              <a:rPr lang="tr-TR" dirty="0" smtClean="0"/>
              <a:t>   Bağlayıcıların özelliklerini ortaya çıkartmak için maçaların 2 ile 6 saat süreyle 200-250°C sıcaklıkta pişirilmesi gerekir böylece sertleşmiş dayanıklı maçalar meydana gelir. Az pişen maçalar sarı renkte, çok pişen maçalar koyu sarı-kahverengi rengindedirler. Maçaları sert yapmak için oksijen gereklidir. Fırına taze hava verilir. </a:t>
            </a:r>
          </a:p>
          <a:p>
            <a:pPr>
              <a:buNone/>
            </a:pPr>
            <a:endParaRPr lang="tr-TR" dirty="0"/>
          </a:p>
        </p:txBody>
      </p:sp>
      <p:pic>
        <p:nvPicPr>
          <p:cNvPr id="36866" name="Picture 2"/>
          <p:cNvPicPr>
            <a:picLocks noChangeAspect="1" noChangeArrowheads="1"/>
          </p:cNvPicPr>
          <p:nvPr/>
        </p:nvPicPr>
        <p:blipFill>
          <a:blip r:embed="rId2"/>
          <a:srcRect/>
          <a:stretch>
            <a:fillRect/>
          </a:stretch>
        </p:blipFill>
        <p:spPr bwMode="auto">
          <a:xfrm>
            <a:off x="2357422" y="4000504"/>
            <a:ext cx="2476500" cy="2609850"/>
          </a:xfrm>
          <a:prstGeom prst="rect">
            <a:avLst/>
          </a:prstGeom>
          <a:noFill/>
          <a:ln w="9525">
            <a:noFill/>
            <a:miter lim="800000"/>
            <a:headEnd/>
            <a:tailEnd/>
          </a:ln>
          <a:effectLst/>
        </p:spPr>
      </p:pic>
      <p:pic>
        <p:nvPicPr>
          <p:cNvPr id="36867" name="Picture 3"/>
          <p:cNvPicPr>
            <a:picLocks noChangeAspect="1" noChangeArrowheads="1"/>
          </p:cNvPicPr>
          <p:nvPr/>
        </p:nvPicPr>
        <p:blipFill>
          <a:blip r:embed="rId3"/>
          <a:srcRect/>
          <a:stretch>
            <a:fillRect/>
          </a:stretch>
        </p:blipFill>
        <p:spPr bwMode="auto">
          <a:xfrm>
            <a:off x="5286380" y="3929066"/>
            <a:ext cx="2571750" cy="2609850"/>
          </a:xfrm>
          <a:prstGeom prst="rect">
            <a:avLst/>
          </a:prstGeom>
          <a:noFill/>
          <a:ln w="9525">
            <a:noFill/>
            <a:miter lim="800000"/>
            <a:headEnd/>
            <a:tailEnd/>
          </a:ln>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571472" y="928670"/>
            <a:ext cx="7929618" cy="2246769"/>
          </a:xfrm>
          <a:prstGeom prst="rect">
            <a:avLst/>
          </a:prstGeom>
        </p:spPr>
        <p:txBody>
          <a:bodyPr wrap="square">
            <a:spAutoFit/>
          </a:bodyPr>
          <a:lstStyle/>
          <a:p>
            <a:r>
              <a:rPr lang="tr-TR" sz="2000" b="1" dirty="0"/>
              <a:t>Maçaların </a:t>
            </a:r>
            <a:r>
              <a:rPr lang="tr-TR" sz="2000" b="1" dirty="0" smtClean="0"/>
              <a:t>Yerleştirilmesi</a:t>
            </a:r>
          </a:p>
          <a:p>
            <a:endParaRPr lang="tr-TR" sz="2000" b="1" dirty="0"/>
          </a:p>
          <a:p>
            <a:pPr algn="just"/>
            <a:r>
              <a:rPr lang="tr-TR" sz="2000" dirty="0"/>
              <a:t>Maçalar döküm esnasında sıvı metalin içinde kalırlar sıvı metal maçanın üzerine ağırlığının 3-5 </a:t>
            </a:r>
            <a:r>
              <a:rPr lang="tr-TR" sz="2000" dirty="0" smtClean="0"/>
              <a:t>katı kadar </a:t>
            </a:r>
            <a:r>
              <a:rPr lang="tr-TR" sz="2000" dirty="0"/>
              <a:t>bir kaldırma kuvveti etkisi yaratır. </a:t>
            </a:r>
            <a:r>
              <a:rPr lang="tr-TR" sz="2000" dirty="0" smtClean="0"/>
              <a:t>Büyük ebatlı dökümlerde maçaların </a:t>
            </a:r>
            <a:r>
              <a:rPr lang="tr-TR" sz="2000" dirty="0"/>
              <a:t>bu kuvveti karşılayacak şekilde </a:t>
            </a:r>
            <a:r>
              <a:rPr lang="tr-TR" sz="2000" dirty="0" smtClean="0"/>
              <a:t>desteklenmesi gerekir</a:t>
            </a:r>
            <a:r>
              <a:rPr lang="tr-TR" sz="2000" dirty="0"/>
              <a:t>. Bunun için maçalar maça başlarıyla ve içlerine teller yerleştirilerek asılmak </a:t>
            </a:r>
            <a:r>
              <a:rPr lang="tr-TR" sz="2000" dirty="0" smtClean="0"/>
              <a:t>suretiyle desteklenirler</a:t>
            </a:r>
            <a:r>
              <a:rPr lang="tr-TR" sz="2000" dirty="0"/>
              <a:t>.</a:t>
            </a:r>
          </a:p>
        </p:txBody>
      </p:sp>
      <p:pic>
        <p:nvPicPr>
          <p:cNvPr id="38914" name="Picture 2"/>
          <p:cNvPicPr>
            <a:picLocks noChangeAspect="1" noChangeArrowheads="1"/>
          </p:cNvPicPr>
          <p:nvPr/>
        </p:nvPicPr>
        <p:blipFill>
          <a:blip r:embed="rId2"/>
          <a:srcRect/>
          <a:stretch>
            <a:fillRect/>
          </a:stretch>
        </p:blipFill>
        <p:spPr bwMode="auto">
          <a:xfrm>
            <a:off x="428596" y="3786190"/>
            <a:ext cx="8429626" cy="2141319"/>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71450" y="1223963"/>
            <a:ext cx="8801100" cy="4410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09600" y="1985963"/>
            <a:ext cx="7924800" cy="2886075"/>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214290"/>
            <a:ext cx="8229600" cy="2071702"/>
          </a:xfrm>
        </p:spPr>
        <p:txBody>
          <a:bodyPr/>
          <a:lstStyle/>
          <a:p>
            <a:pPr>
              <a:buNone/>
            </a:pPr>
            <a:r>
              <a:rPr lang="tr-TR" b="1" dirty="0" smtClean="0"/>
              <a:t>Maçaların Döküm Parçasının İçinden Çıkartılması</a:t>
            </a:r>
          </a:p>
          <a:p>
            <a:pPr algn="just">
              <a:buNone/>
            </a:pPr>
            <a:r>
              <a:rPr lang="tr-TR" dirty="0" smtClean="0"/>
              <a:t>   </a:t>
            </a:r>
            <a:r>
              <a:rPr lang="tr-TR" sz="2000" dirty="0" smtClean="0"/>
              <a:t>Maçalar sıvı metal katılaştıktan sonra dökülmüş olan parçanın içine pnömatik çekiç veya normal çekiçle titreşimle çıkartılmaya çalışılırlar. Maçaların dağılma özelliğinden istifade edilerek iç kısım boşaltılır. Maçaların karışık tipte olanları için basınçlı su kullanılır.</a:t>
            </a:r>
          </a:p>
          <a:p>
            <a:endParaRPr lang="tr-TR" dirty="0"/>
          </a:p>
        </p:txBody>
      </p:sp>
      <p:pic>
        <p:nvPicPr>
          <p:cNvPr id="39940" name="Picture 4"/>
          <p:cNvPicPr>
            <a:picLocks noChangeAspect="1" noChangeArrowheads="1"/>
          </p:cNvPicPr>
          <p:nvPr/>
        </p:nvPicPr>
        <p:blipFill>
          <a:blip r:embed="rId2"/>
          <a:srcRect/>
          <a:stretch>
            <a:fillRect/>
          </a:stretch>
        </p:blipFill>
        <p:spPr bwMode="auto">
          <a:xfrm>
            <a:off x="857224" y="2190682"/>
            <a:ext cx="3590923" cy="4667318"/>
          </a:xfrm>
          <a:prstGeom prst="rect">
            <a:avLst/>
          </a:prstGeom>
          <a:noFill/>
          <a:ln w="9525">
            <a:noFill/>
            <a:miter lim="800000"/>
            <a:headEnd/>
            <a:tailEnd/>
          </a:ln>
          <a:effectLst/>
        </p:spPr>
      </p:pic>
      <p:pic>
        <p:nvPicPr>
          <p:cNvPr id="39941" name="Picture 5"/>
          <p:cNvPicPr>
            <a:picLocks noChangeAspect="1" noChangeArrowheads="1"/>
          </p:cNvPicPr>
          <p:nvPr/>
        </p:nvPicPr>
        <p:blipFill>
          <a:blip r:embed="rId3"/>
          <a:srcRect/>
          <a:stretch>
            <a:fillRect/>
          </a:stretch>
        </p:blipFill>
        <p:spPr bwMode="auto">
          <a:xfrm>
            <a:off x="5072066" y="2071677"/>
            <a:ext cx="3429024" cy="453248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214282" y="1000108"/>
            <a:ext cx="8878202" cy="4770673"/>
          </a:xfrm>
          <a:prstGeom prst="rect">
            <a:avLst/>
          </a:prstGeom>
          <a:noFill/>
          <a:ln w="9525">
            <a:noFill/>
            <a:miter lim="800000"/>
            <a:headEnd/>
            <a:tailEnd/>
          </a:ln>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3 Slayt Numarası Yer Tutucusu"/>
          <p:cNvSpPr>
            <a:spLocks noGrp="1"/>
          </p:cNvSpPr>
          <p:nvPr>
            <p:ph type="sldNum" sz="quarter" idx="10"/>
          </p:nvPr>
        </p:nvSpPr>
        <p:spPr>
          <a:noFill/>
        </p:spPr>
        <p:txBody>
          <a:bodyPr/>
          <a:lstStyle/>
          <a:p>
            <a:fld id="{99379832-0CD9-46C4-BE83-C4B4D031C52A}" type="slidenum">
              <a:rPr lang="en-US" smtClean="0"/>
              <a:pPr/>
              <a:t>52</a:t>
            </a:fld>
            <a:endParaRPr lang="en-US" smtClean="0"/>
          </a:p>
        </p:txBody>
      </p:sp>
      <p:sp>
        <p:nvSpPr>
          <p:cNvPr id="84995" name="Rectangle 2"/>
          <p:cNvSpPr>
            <a:spLocks noGrp="1" noChangeArrowheads="1"/>
          </p:cNvSpPr>
          <p:nvPr>
            <p:ph type="title"/>
          </p:nvPr>
        </p:nvSpPr>
        <p:spPr/>
        <p:txBody>
          <a:bodyPr>
            <a:normAutofit fontScale="90000"/>
          </a:bodyPr>
          <a:lstStyle/>
          <a:p>
            <a:pPr eaLnBrk="1" hangingPunct="1">
              <a:spcBef>
                <a:spcPts val="600"/>
              </a:spcBef>
            </a:pPr>
            <a:r>
              <a:rPr lang="tr-TR" dirty="0" smtClean="0"/>
              <a:t>Döküm İşlemlerinde Kullanılan Ocaklar</a:t>
            </a:r>
            <a:endParaRPr lang="en-US" dirty="0" smtClean="0"/>
          </a:p>
        </p:txBody>
      </p:sp>
      <p:sp>
        <p:nvSpPr>
          <p:cNvPr id="84996" name="Rectangle 3"/>
          <p:cNvSpPr>
            <a:spLocks noGrp="1" noChangeArrowheads="1"/>
          </p:cNvSpPr>
          <p:nvPr>
            <p:ph type="body" idx="1"/>
          </p:nvPr>
        </p:nvSpPr>
        <p:spPr/>
        <p:txBody>
          <a:bodyPr/>
          <a:lstStyle/>
          <a:p>
            <a:pPr eaLnBrk="1" hangingPunct="1"/>
            <a:r>
              <a:rPr lang="tr-TR" dirty="0" smtClean="0"/>
              <a:t>Dökümhanelerde en yaygın kullanılan ocaklar şunlardır:</a:t>
            </a:r>
            <a:endParaRPr lang="en-US" dirty="0" smtClean="0"/>
          </a:p>
          <a:p>
            <a:pPr lvl="1" eaLnBrk="1" hangingPunct="1"/>
            <a:r>
              <a:rPr lang="tr-TR" sz="2400" dirty="0" smtClean="0"/>
              <a:t>Kupol ocakları</a:t>
            </a:r>
            <a:endParaRPr lang="en-US" sz="2400" dirty="0" smtClean="0"/>
          </a:p>
          <a:p>
            <a:pPr lvl="1" eaLnBrk="1" hangingPunct="1"/>
            <a:r>
              <a:rPr lang="tr-TR" sz="2400" dirty="0" smtClean="0"/>
              <a:t>Doğrudan yakıt yakan ocaklar</a:t>
            </a:r>
          </a:p>
          <a:p>
            <a:pPr lvl="1" eaLnBrk="1" hangingPunct="1"/>
            <a:r>
              <a:rPr lang="tr-TR" sz="2400" dirty="0" smtClean="0"/>
              <a:t>Potalı ocaklar</a:t>
            </a:r>
            <a:endParaRPr lang="en-US" sz="2400" dirty="0" smtClean="0"/>
          </a:p>
          <a:p>
            <a:pPr lvl="1" eaLnBrk="1" hangingPunct="1"/>
            <a:r>
              <a:rPr lang="tr-TR" sz="2400" dirty="0" smtClean="0"/>
              <a:t>Elektrik ark ocakları</a:t>
            </a:r>
          </a:p>
          <a:p>
            <a:pPr lvl="1" eaLnBrk="1" hangingPunct="1"/>
            <a:r>
              <a:rPr lang="tr-TR" sz="2400" dirty="0" smtClean="0"/>
              <a:t>Endüksiyon ocakları</a:t>
            </a:r>
            <a:r>
              <a:rPr lang="en-US" sz="2400" dirty="0" smtClean="0"/>
              <a:t> </a:t>
            </a:r>
          </a:p>
        </p:txBody>
      </p:sp>
    </p:spTree>
  </p:cSld>
  <p:clrMapOvr>
    <a:masterClrMapping/>
  </p:clrMapOvr>
  <p:transition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3 Slayt Numarası Yer Tutucusu"/>
          <p:cNvSpPr>
            <a:spLocks noGrp="1"/>
          </p:cNvSpPr>
          <p:nvPr>
            <p:ph type="sldNum" sz="quarter" idx="10"/>
          </p:nvPr>
        </p:nvSpPr>
        <p:spPr>
          <a:noFill/>
        </p:spPr>
        <p:txBody>
          <a:bodyPr/>
          <a:lstStyle/>
          <a:p>
            <a:fld id="{624A6856-B428-4D0C-B608-C13B6AA5B34D}" type="slidenum">
              <a:rPr lang="en-US" smtClean="0"/>
              <a:pPr/>
              <a:t>53</a:t>
            </a:fld>
            <a:endParaRPr lang="en-US" smtClean="0"/>
          </a:p>
        </p:txBody>
      </p:sp>
      <p:sp>
        <p:nvSpPr>
          <p:cNvPr id="86019" name="Rectangle 2"/>
          <p:cNvSpPr>
            <a:spLocks noGrp="1" noChangeArrowheads="1"/>
          </p:cNvSpPr>
          <p:nvPr>
            <p:ph type="title"/>
          </p:nvPr>
        </p:nvSpPr>
        <p:spPr>
          <a:xfrm>
            <a:off x="500034" y="0"/>
            <a:ext cx="8229600" cy="1143000"/>
          </a:xfrm>
        </p:spPr>
        <p:txBody>
          <a:bodyPr/>
          <a:lstStyle/>
          <a:p>
            <a:pPr eaLnBrk="1" hangingPunct="1">
              <a:spcBef>
                <a:spcPts val="600"/>
              </a:spcBef>
            </a:pPr>
            <a:r>
              <a:rPr lang="tr-TR" dirty="0" smtClean="0"/>
              <a:t>Kupol Ocakları</a:t>
            </a:r>
            <a:endParaRPr lang="en-US" dirty="0" smtClean="0"/>
          </a:p>
        </p:txBody>
      </p:sp>
      <p:sp>
        <p:nvSpPr>
          <p:cNvPr id="86020" name="Rectangle 3"/>
          <p:cNvSpPr>
            <a:spLocks noGrp="1" noChangeArrowheads="1"/>
          </p:cNvSpPr>
          <p:nvPr>
            <p:ph type="body" idx="1"/>
          </p:nvPr>
        </p:nvSpPr>
        <p:spPr>
          <a:xfrm>
            <a:off x="457200" y="1295400"/>
            <a:ext cx="8382000" cy="5181600"/>
          </a:xfrm>
        </p:spPr>
        <p:txBody>
          <a:bodyPr>
            <a:normAutofit lnSpcReduction="10000"/>
          </a:bodyPr>
          <a:lstStyle/>
          <a:p>
            <a:pPr eaLnBrk="1" hangingPunct="1">
              <a:buFont typeface="Wingdings" pitchFamily="2" charset="2"/>
              <a:buNone/>
            </a:pPr>
            <a:r>
              <a:rPr lang="tr-TR" dirty="0" smtClean="0"/>
              <a:t>Tabanına  yakın yerde döküm ağzı olan dikey silindirik ocaklardır</a:t>
            </a:r>
            <a:r>
              <a:rPr lang="en-US" dirty="0" smtClean="0"/>
              <a:t>  </a:t>
            </a:r>
          </a:p>
          <a:p>
            <a:pPr eaLnBrk="1" hangingPunct="1"/>
            <a:r>
              <a:rPr lang="tr-TR" dirty="0" smtClean="0"/>
              <a:t>Sadece dökme demir için kullanılırlar</a:t>
            </a:r>
            <a:endParaRPr lang="en-US" dirty="0" smtClean="0"/>
          </a:p>
          <a:p>
            <a:pPr lvl="1" eaLnBrk="1" hangingPunct="1"/>
            <a:r>
              <a:rPr lang="tr-TR" sz="2400" dirty="0" smtClean="0"/>
              <a:t>Diğer ocaklar da kullanılmasına rağmen, en büyük tonajlı dökme demirler kupol ocağında eritilir</a:t>
            </a:r>
            <a:r>
              <a:rPr lang="en-US" sz="2400" dirty="0" smtClean="0"/>
              <a:t>  </a:t>
            </a:r>
          </a:p>
          <a:p>
            <a:pPr eaLnBrk="1" hangingPunct="1"/>
            <a:r>
              <a:rPr lang="tr-TR" dirty="0" smtClean="0"/>
              <a:t>Demir, kok kömürü, kireçtaşı ve diğer muhtemel alaşımları içeren “</a:t>
            </a:r>
            <a:r>
              <a:rPr lang="tr-TR" dirty="0" smtClean="0">
                <a:solidFill>
                  <a:srgbClr val="336699"/>
                </a:solidFill>
              </a:rPr>
              <a:t>şarj</a:t>
            </a:r>
            <a:r>
              <a:rPr lang="tr-TR" dirty="0" smtClean="0"/>
              <a:t>”, kupol yüksekliğinin yarısından daha aşağıya yerleştirilen bir şarj kapısından üst üste tabakalar halinde yüklenir</a:t>
            </a:r>
          </a:p>
          <a:p>
            <a:pPr eaLnBrk="1" hangingPunct="1"/>
            <a:r>
              <a:rPr lang="tr-TR" dirty="0" smtClean="0"/>
              <a:t>Alt bölümde bulunan pencerelerden(tüyer) basınçlı hava üflenerek tutuşturulmuş kokun yanması hızlandırılır. Eriyerek kok yatağına süzülen sıvı demir belli aralıklarla dökme kanalından alınır </a:t>
            </a:r>
            <a:endParaRPr lang="en-US" dirty="0" smtClean="0"/>
          </a:p>
        </p:txBody>
      </p:sp>
    </p:spTree>
  </p:cSld>
  <p:clrMapOvr>
    <a:masterClrMapping/>
  </p:clrMapOvr>
  <p:transition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3 Slayt Numarası Yer Tutucusu"/>
          <p:cNvSpPr>
            <a:spLocks noGrp="1"/>
          </p:cNvSpPr>
          <p:nvPr>
            <p:ph type="sldNum" sz="quarter" idx="10"/>
          </p:nvPr>
        </p:nvSpPr>
        <p:spPr>
          <a:noFill/>
        </p:spPr>
        <p:txBody>
          <a:bodyPr/>
          <a:lstStyle/>
          <a:p>
            <a:fld id="{739AAD32-9DD1-4EC8-AB7A-272605B78067}" type="slidenum">
              <a:rPr lang="en-US" smtClean="0"/>
              <a:pPr/>
              <a:t>54</a:t>
            </a:fld>
            <a:endParaRPr lang="en-US" smtClean="0"/>
          </a:p>
        </p:txBody>
      </p:sp>
      <p:grpSp>
        <p:nvGrpSpPr>
          <p:cNvPr id="2" name="Group 24"/>
          <p:cNvGrpSpPr>
            <a:grpSpLocks/>
          </p:cNvGrpSpPr>
          <p:nvPr/>
        </p:nvGrpSpPr>
        <p:grpSpPr bwMode="auto">
          <a:xfrm>
            <a:off x="2209800" y="0"/>
            <a:ext cx="6324600" cy="6858000"/>
            <a:chOff x="1296" y="0"/>
            <a:chExt cx="3984" cy="4320"/>
          </a:xfrm>
        </p:grpSpPr>
        <p:sp>
          <p:nvSpPr>
            <p:cNvPr id="87045" name="Text Box 11"/>
            <p:cNvSpPr txBox="1">
              <a:spLocks noChangeArrowheads="1"/>
            </p:cNvSpPr>
            <p:nvPr/>
          </p:nvSpPr>
          <p:spPr bwMode="auto">
            <a:xfrm>
              <a:off x="1296" y="2946"/>
              <a:ext cx="624" cy="115"/>
            </a:xfrm>
            <a:prstGeom prst="rect">
              <a:avLst/>
            </a:prstGeom>
            <a:solidFill>
              <a:schemeClr val="bg1"/>
            </a:solidFill>
            <a:ln w="9525" algn="ctr">
              <a:noFill/>
              <a:miter lim="800000"/>
              <a:headEnd/>
              <a:tailEnd/>
            </a:ln>
          </p:spPr>
          <p:txBody>
            <a:bodyPr lIns="0" tIns="0" rIns="0" bIns="0">
              <a:spAutoFit/>
            </a:bodyPr>
            <a:lstStyle/>
            <a:p>
              <a:pPr algn="r"/>
              <a:r>
                <a:rPr lang="tr-TR" sz="1200"/>
                <a:t>Üfleyici</a:t>
              </a:r>
            </a:p>
          </p:txBody>
        </p:sp>
        <p:grpSp>
          <p:nvGrpSpPr>
            <p:cNvPr id="3" name="Group 22"/>
            <p:cNvGrpSpPr>
              <a:grpSpLocks/>
            </p:cNvGrpSpPr>
            <p:nvPr/>
          </p:nvGrpSpPr>
          <p:grpSpPr bwMode="auto">
            <a:xfrm>
              <a:off x="1584" y="0"/>
              <a:ext cx="3696" cy="4320"/>
              <a:chOff x="1344" y="0"/>
              <a:chExt cx="3696" cy="4320"/>
            </a:xfrm>
          </p:grpSpPr>
          <p:pic>
            <p:nvPicPr>
              <p:cNvPr id="87048" name="Picture 4" descr="11-18"/>
              <p:cNvPicPr>
                <a:picLocks noChangeAspect="1" noChangeArrowheads="1"/>
              </p:cNvPicPr>
              <p:nvPr/>
            </p:nvPicPr>
            <p:blipFill>
              <a:blip r:embed="rId3"/>
              <a:srcRect/>
              <a:stretch>
                <a:fillRect/>
              </a:stretch>
            </p:blipFill>
            <p:spPr bwMode="auto">
              <a:xfrm>
                <a:off x="1344" y="0"/>
                <a:ext cx="3630" cy="4320"/>
              </a:xfrm>
              <a:prstGeom prst="rect">
                <a:avLst/>
              </a:prstGeom>
              <a:noFill/>
              <a:ln w="9525">
                <a:noFill/>
                <a:miter lim="800000"/>
                <a:headEnd/>
                <a:tailEnd/>
              </a:ln>
            </p:spPr>
          </p:pic>
          <p:sp>
            <p:nvSpPr>
              <p:cNvPr id="87049" name="Text Box 6"/>
              <p:cNvSpPr txBox="1">
                <a:spLocks noChangeArrowheads="1"/>
              </p:cNvSpPr>
              <p:nvPr/>
            </p:nvSpPr>
            <p:spPr bwMode="auto">
              <a:xfrm>
                <a:off x="2064" y="1728"/>
                <a:ext cx="384" cy="115"/>
              </a:xfrm>
              <a:prstGeom prst="rect">
                <a:avLst/>
              </a:prstGeom>
              <a:solidFill>
                <a:schemeClr val="bg1"/>
              </a:solidFill>
              <a:ln w="9525" algn="ctr">
                <a:noFill/>
                <a:miter lim="800000"/>
                <a:headEnd/>
                <a:tailEnd/>
              </a:ln>
            </p:spPr>
            <p:txBody>
              <a:bodyPr lIns="0" tIns="0" rIns="0" bIns="0">
                <a:spAutoFit/>
              </a:bodyPr>
              <a:lstStyle/>
              <a:p>
                <a:r>
                  <a:rPr lang="tr-TR" sz="1200"/>
                  <a:t>İç yüzey</a:t>
                </a:r>
              </a:p>
            </p:txBody>
          </p:sp>
          <p:sp>
            <p:nvSpPr>
              <p:cNvPr id="87050" name="Text Box 7"/>
              <p:cNvSpPr txBox="1">
                <a:spLocks noChangeArrowheads="1"/>
              </p:cNvSpPr>
              <p:nvPr/>
            </p:nvSpPr>
            <p:spPr bwMode="auto">
              <a:xfrm>
                <a:off x="4032" y="1692"/>
                <a:ext cx="624" cy="115"/>
              </a:xfrm>
              <a:prstGeom prst="rect">
                <a:avLst/>
              </a:prstGeom>
              <a:solidFill>
                <a:schemeClr val="bg1"/>
              </a:solidFill>
              <a:ln w="9525" algn="ctr">
                <a:noFill/>
                <a:miter lim="800000"/>
                <a:headEnd/>
                <a:tailEnd/>
              </a:ln>
            </p:spPr>
            <p:txBody>
              <a:bodyPr lIns="0" tIns="0" rIns="0" bIns="0">
                <a:spAutoFit/>
              </a:bodyPr>
              <a:lstStyle/>
              <a:p>
                <a:r>
                  <a:rPr lang="tr-TR" sz="1200"/>
                  <a:t>Dış yüzey</a:t>
                </a:r>
              </a:p>
            </p:txBody>
          </p:sp>
          <p:sp>
            <p:nvSpPr>
              <p:cNvPr id="87051" name="Text Box 8"/>
              <p:cNvSpPr txBox="1">
                <a:spLocks noChangeArrowheads="1"/>
              </p:cNvSpPr>
              <p:nvPr/>
            </p:nvSpPr>
            <p:spPr bwMode="auto">
              <a:xfrm>
                <a:off x="4032" y="2688"/>
                <a:ext cx="624" cy="115"/>
              </a:xfrm>
              <a:prstGeom prst="rect">
                <a:avLst/>
              </a:prstGeom>
              <a:solidFill>
                <a:schemeClr val="bg1"/>
              </a:solidFill>
              <a:ln w="9525" algn="ctr">
                <a:noFill/>
                <a:miter lim="800000"/>
                <a:headEnd/>
                <a:tailEnd/>
              </a:ln>
            </p:spPr>
            <p:txBody>
              <a:bodyPr lIns="0" tIns="0" rIns="0" bIns="0">
                <a:spAutoFit/>
              </a:bodyPr>
              <a:lstStyle/>
              <a:p>
                <a:r>
                  <a:rPr lang="tr-TR" sz="1200"/>
                  <a:t>Çelik kabuk</a:t>
                </a:r>
              </a:p>
            </p:txBody>
          </p:sp>
          <p:sp>
            <p:nvSpPr>
              <p:cNvPr id="87052" name="Text Box 9"/>
              <p:cNvSpPr txBox="1">
                <a:spLocks noChangeArrowheads="1"/>
              </p:cNvSpPr>
              <p:nvPr/>
            </p:nvSpPr>
            <p:spPr bwMode="auto">
              <a:xfrm>
                <a:off x="1446" y="2676"/>
                <a:ext cx="864" cy="115"/>
              </a:xfrm>
              <a:prstGeom prst="rect">
                <a:avLst/>
              </a:prstGeom>
              <a:solidFill>
                <a:schemeClr val="bg1"/>
              </a:solidFill>
              <a:ln w="9525" algn="ctr">
                <a:noFill/>
                <a:miter lim="800000"/>
                <a:headEnd/>
                <a:tailEnd/>
              </a:ln>
            </p:spPr>
            <p:txBody>
              <a:bodyPr lIns="0" tIns="0" rIns="0" bIns="0">
                <a:spAutoFit/>
              </a:bodyPr>
              <a:lstStyle/>
              <a:p>
                <a:r>
                  <a:rPr lang="tr-TR" sz="1200"/>
                  <a:t>Refrakter kaplama</a:t>
                </a:r>
              </a:p>
            </p:txBody>
          </p:sp>
          <p:sp>
            <p:nvSpPr>
              <p:cNvPr id="87053" name="Text Box 10"/>
              <p:cNvSpPr txBox="1">
                <a:spLocks noChangeArrowheads="1"/>
              </p:cNvSpPr>
              <p:nvPr/>
            </p:nvSpPr>
            <p:spPr bwMode="auto">
              <a:xfrm>
                <a:off x="1974" y="2832"/>
                <a:ext cx="378" cy="115"/>
              </a:xfrm>
              <a:prstGeom prst="rect">
                <a:avLst/>
              </a:prstGeom>
              <a:solidFill>
                <a:schemeClr val="bg1"/>
              </a:solidFill>
              <a:ln w="9525" algn="ctr">
                <a:noFill/>
                <a:miter lim="800000"/>
                <a:headEnd/>
                <a:tailEnd/>
              </a:ln>
            </p:spPr>
            <p:txBody>
              <a:bodyPr lIns="0" tIns="0" rIns="0" bIns="0">
                <a:spAutoFit/>
              </a:bodyPr>
              <a:lstStyle/>
              <a:p>
                <a:pPr algn="r"/>
                <a:r>
                  <a:rPr lang="tr-TR" sz="1200"/>
                  <a:t>Şarj</a:t>
                </a:r>
              </a:p>
            </p:txBody>
          </p:sp>
          <p:sp>
            <p:nvSpPr>
              <p:cNvPr id="87054" name="Text Box 12"/>
              <p:cNvSpPr txBox="1">
                <a:spLocks noChangeArrowheads="1"/>
              </p:cNvSpPr>
              <p:nvPr/>
            </p:nvSpPr>
            <p:spPr bwMode="auto">
              <a:xfrm>
                <a:off x="4176" y="3168"/>
                <a:ext cx="624" cy="115"/>
              </a:xfrm>
              <a:prstGeom prst="rect">
                <a:avLst/>
              </a:prstGeom>
              <a:solidFill>
                <a:schemeClr val="bg1"/>
              </a:solidFill>
              <a:ln w="9525" algn="ctr">
                <a:noFill/>
                <a:miter lim="800000"/>
                <a:headEnd/>
                <a:tailEnd/>
              </a:ln>
            </p:spPr>
            <p:txBody>
              <a:bodyPr lIns="0" tIns="0" rIns="0" bIns="0">
                <a:spAutoFit/>
              </a:bodyPr>
              <a:lstStyle/>
              <a:p>
                <a:r>
                  <a:rPr lang="tr-TR" sz="1200"/>
                  <a:t>Hava kanalı</a:t>
                </a:r>
              </a:p>
            </p:txBody>
          </p:sp>
          <p:sp>
            <p:nvSpPr>
              <p:cNvPr id="87055" name="Text Box 13"/>
              <p:cNvSpPr txBox="1">
                <a:spLocks noChangeArrowheads="1"/>
              </p:cNvSpPr>
              <p:nvPr/>
            </p:nvSpPr>
            <p:spPr bwMode="auto">
              <a:xfrm>
                <a:off x="4176" y="3364"/>
                <a:ext cx="864" cy="230"/>
              </a:xfrm>
              <a:prstGeom prst="rect">
                <a:avLst/>
              </a:prstGeom>
              <a:solidFill>
                <a:schemeClr val="bg1"/>
              </a:solidFill>
              <a:ln w="9525" algn="ctr">
                <a:noFill/>
                <a:miter lim="800000"/>
                <a:headEnd/>
                <a:tailEnd/>
              </a:ln>
            </p:spPr>
            <p:txBody>
              <a:bodyPr lIns="0" tIns="0" rIns="0" bIns="0">
                <a:spAutoFit/>
              </a:bodyPr>
              <a:lstStyle/>
              <a:p>
                <a:r>
                  <a:rPr lang="tr-TR" sz="1200"/>
                  <a:t>Dökmeye hazır erimiş metal</a:t>
                </a:r>
              </a:p>
            </p:txBody>
          </p:sp>
          <p:sp>
            <p:nvSpPr>
              <p:cNvPr id="87056" name="Text Box 14"/>
              <p:cNvSpPr txBox="1">
                <a:spLocks noChangeArrowheads="1"/>
              </p:cNvSpPr>
              <p:nvPr/>
            </p:nvSpPr>
            <p:spPr bwMode="auto">
              <a:xfrm>
                <a:off x="4176" y="3660"/>
                <a:ext cx="624" cy="115"/>
              </a:xfrm>
              <a:prstGeom prst="rect">
                <a:avLst/>
              </a:prstGeom>
              <a:solidFill>
                <a:schemeClr val="bg1"/>
              </a:solidFill>
              <a:ln w="9525" algn="ctr">
                <a:noFill/>
                <a:miter lim="800000"/>
                <a:headEnd/>
                <a:tailEnd/>
              </a:ln>
            </p:spPr>
            <p:txBody>
              <a:bodyPr lIns="0" tIns="0" rIns="0" bIns="0">
                <a:spAutoFit/>
              </a:bodyPr>
              <a:lstStyle/>
              <a:p>
                <a:r>
                  <a:rPr lang="tr-TR" sz="1200"/>
                  <a:t>Tapa</a:t>
                </a:r>
              </a:p>
            </p:txBody>
          </p:sp>
          <p:sp>
            <p:nvSpPr>
              <p:cNvPr id="87057" name="Text Box 15"/>
              <p:cNvSpPr txBox="1">
                <a:spLocks noChangeArrowheads="1"/>
              </p:cNvSpPr>
              <p:nvPr/>
            </p:nvSpPr>
            <p:spPr bwMode="auto">
              <a:xfrm>
                <a:off x="4176" y="3996"/>
                <a:ext cx="768" cy="115"/>
              </a:xfrm>
              <a:prstGeom prst="rect">
                <a:avLst/>
              </a:prstGeom>
              <a:solidFill>
                <a:schemeClr val="bg1"/>
              </a:solidFill>
              <a:ln w="9525" algn="ctr">
                <a:noFill/>
                <a:miter lim="800000"/>
                <a:headEnd/>
                <a:tailEnd/>
              </a:ln>
            </p:spPr>
            <p:txBody>
              <a:bodyPr lIns="0" tIns="0" rIns="0" bIns="0">
                <a:spAutoFit/>
              </a:bodyPr>
              <a:lstStyle/>
              <a:p>
                <a:r>
                  <a:rPr lang="tr-TR" sz="1200"/>
                  <a:t>Dökme kanalı</a:t>
                </a:r>
              </a:p>
            </p:txBody>
          </p:sp>
          <p:sp>
            <p:nvSpPr>
              <p:cNvPr id="87058" name="Text Box 16"/>
              <p:cNvSpPr txBox="1">
                <a:spLocks noChangeArrowheads="1"/>
              </p:cNvSpPr>
              <p:nvPr/>
            </p:nvSpPr>
            <p:spPr bwMode="auto">
              <a:xfrm>
                <a:off x="1536" y="2208"/>
                <a:ext cx="720" cy="115"/>
              </a:xfrm>
              <a:prstGeom prst="rect">
                <a:avLst/>
              </a:prstGeom>
              <a:solidFill>
                <a:schemeClr val="bg1"/>
              </a:solidFill>
              <a:ln w="9525" algn="ctr">
                <a:noFill/>
                <a:miter lim="800000"/>
                <a:headEnd/>
                <a:tailEnd/>
              </a:ln>
            </p:spPr>
            <p:txBody>
              <a:bodyPr lIns="0" tIns="0" rIns="0" bIns="0">
                <a:spAutoFit/>
              </a:bodyPr>
              <a:lstStyle/>
              <a:p>
                <a:r>
                  <a:rPr lang="tr-TR" sz="1200"/>
                  <a:t>Yükleme kapısı</a:t>
                </a:r>
              </a:p>
            </p:txBody>
          </p:sp>
          <p:sp>
            <p:nvSpPr>
              <p:cNvPr id="87059" name="Text Box 17"/>
              <p:cNvSpPr txBox="1">
                <a:spLocks noChangeArrowheads="1"/>
              </p:cNvSpPr>
              <p:nvPr/>
            </p:nvSpPr>
            <p:spPr bwMode="auto">
              <a:xfrm>
                <a:off x="1536" y="2352"/>
                <a:ext cx="720" cy="115"/>
              </a:xfrm>
              <a:prstGeom prst="rect">
                <a:avLst/>
              </a:prstGeom>
              <a:solidFill>
                <a:schemeClr val="bg1"/>
              </a:solidFill>
              <a:ln w="9525" algn="ctr">
                <a:noFill/>
                <a:miter lim="800000"/>
                <a:headEnd/>
                <a:tailEnd/>
              </a:ln>
            </p:spPr>
            <p:txBody>
              <a:bodyPr lIns="0" tIns="0" rIns="0" bIns="0">
                <a:spAutoFit/>
              </a:bodyPr>
              <a:lstStyle/>
              <a:p>
                <a:r>
                  <a:rPr lang="tr-TR" sz="1200"/>
                  <a:t>Yükleme zemini</a:t>
                </a:r>
              </a:p>
            </p:txBody>
          </p:sp>
          <p:sp>
            <p:nvSpPr>
              <p:cNvPr id="87060" name="Text Box 18"/>
              <p:cNvSpPr txBox="1">
                <a:spLocks noChangeArrowheads="1"/>
              </p:cNvSpPr>
              <p:nvPr/>
            </p:nvSpPr>
            <p:spPr bwMode="auto">
              <a:xfrm>
                <a:off x="1746" y="3498"/>
                <a:ext cx="288" cy="115"/>
              </a:xfrm>
              <a:prstGeom prst="rect">
                <a:avLst/>
              </a:prstGeom>
              <a:solidFill>
                <a:schemeClr val="bg1"/>
              </a:solidFill>
              <a:ln w="9525" algn="ctr">
                <a:noFill/>
                <a:miter lim="800000"/>
                <a:headEnd/>
                <a:tailEnd/>
              </a:ln>
            </p:spPr>
            <p:txBody>
              <a:bodyPr lIns="0" tIns="0" rIns="0" bIns="0">
                <a:spAutoFit/>
              </a:bodyPr>
              <a:lstStyle/>
              <a:p>
                <a:r>
                  <a:rPr lang="tr-TR" sz="1200"/>
                  <a:t>Curuf</a:t>
                </a:r>
              </a:p>
            </p:txBody>
          </p:sp>
          <p:sp>
            <p:nvSpPr>
              <p:cNvPr id="87061" name="Text Box 19"/>
              <p:cNvSpPr txBox="1">
                <a:spLocks noChangeArrowheads="1"/>
              </p:cNvSpPr>
              <p:nvPr/>
            </p:nvSpPr>
            <p:spPr bwMode="auto">
              <a:xfrm>
                <a:off x="1440" y="3654"/>
                <a:ext cx="576" cy="115"/>
              </a:xfrm>
              <a:prstGeom prst="rect">
                <a:avLst/>
              </a:prstGeom>
              <a:solidFill>
                <a:schemeClr val="bg1"/>
              </a:solidFill>
              <a:ln w="9525" algn="ctr">
                <a:noFill/>
                <a:miter lim="800000"/>
                <a:headEnd/>
                <a:tailEnd/>
              </a:ln>
            </p:spPr>
            <p:txBody>
              <a:bodyPr lIns="0" tIns="0" rIns="0" bIns="0">
                <a:spAutoFit/>
              </a:bodyPr>
              <a:lstStyle/>
              <a:p>
                <a:pPr algn="r"/>
                <a:r>
                  <a:rPr lang="tr-TR" sz="1200"/>
                  <a:t>Curuf kanalı</a:t>
                </a:r>
              </a:p>
            </p:txBody>
          </p:sp>
          <p:sp>
            <p:nvSpPr>
              <p:cNvPr id="87062" name="Text Box 20"/>
              <p:cNvSpPr txBox="1">
                <a:spLocks noChangeArrowheads="1"/>
              </p:cNvSpPr>
              <p:nvPr/>
            </p:nvSpPr>
            <p:spPr bwMode="auto">
              <a:xfrm>
                <a:off x="1428" y="3822"/>
                <a:ext cx="588" cy="114"/>
              </a:xfrm>
              <a:prstGeom prst="rect">
                <a:avLst/>
              </a:prstGeom>
              <a:solidFill>
                <a:schemeClr val="bg1"/>
              </a:solidFill>
              <a:ln w="9525" algn="ctr">
                <a:noFill/>
                <a:miter lim="800000"/>
                <a:headEnd/>
                <a:tailEnd/>
              </a:ln>
            </p:spPr>
            <p:txBody>
              <a:bodyPr lIns="0" tIns="0" rIns="0" bIns="0">
                <a:spAutoFit/>
              </a:bodyPr>
              <a:lstStyle/>
              <a:p>
                <a:pPr algn="r"/>
                <a:r>
                  <a:rPr lang="tr-TR" sz="1200"/>
                  <a:t>Kum zemin</a:t>
                </a:r>
              </a:p>
            </p:txBody>
          </p:sp>
          <p:sp>
            <p:nvSpPr>
              <p:cNvPr id="87063" name="Text Box 21"/>
              <p:cNvSpPr txBox="1">
                <a:spLocks noChangeArrowheads="1"/>
              </p:cNvSpPr>
              <p:nvPr/>
            </p:nvSpPr>
            <p:spPr bwMode="auto">
              <a:xfrm>
                <a:off x="1536" y="4032"/>
                <a:ext cx="576" cy="115"/>
              </a:xfrm>
              <a:prstGeom prst="rect">
                <a:avLst/>
              </a:prstGeom>
              <a:solidFill>
                <a:schemeClr val="bg1"/>
              </a:solidFill>
              <a:ln w="9525" algn="ctr">
                <a:noFill/>
                <a:miter lim="800000"/>
                <a:headEnd/>
                <a:tailEnd/>
              </a:ln>
            </p:spPr>
            <p:txBody>
              <a:bodyPr lIns="0" tIns="0" rIns="0" bIns="0">
                <a:spAutoFit/>
              </a:bodyPr>
              <a:lstStyle/>
              <a:p>
                <a:pPr algn="r"/>
                <a:r>
                  <a:rPr lang="tr-TR" sz="1200"/>
                  <a:t>Ayaklar</a:t>
                </a:r>
              </a:p>
            </p:txBody>
          </p:sp>
        </p:grpSp>
        <p:sp>
          <p:nvSpPr>
            <p:cNvPr id="87047" name="Text Box 23"/>
            <p:cNvSpPr txBox="1">
              <a:spLocks noChangeArrowheads="1"/>
            </p:cNvSpPr>
            <p:nvPr/>
          </p:nvSpPr>
          <p:spPr bwMode="auto">
            <a:xfrm>
              <a:off x="1302" y="2952"/>
              <a:ext cx="576" cy="115"/>
            </a:xfrm>
            <a:prstGeom prst="rect">
              <a:avLst/>
            </a:prstGeom>
            <a:solidFill>
              <a:schemeClr val="bg1"/>
            </a:solidFill>
            <a:ln w="9525" algn="ctr">
              <a:noFill/>
              <a:miter lim="800000"/>
              <a:headEnd/>
              <a:tailEnd/>
            </a:ln>
          </p:spPr>
          <p:txBody>
            <a:bodyPr lIns="0" tIns="0" rIns="0" bIns="0">
              <a:spAutoFit/>
            </a:bodyPr>
            <a:lstStyle/>
            <a:p>
              <a:pPr algn="r"/>
              <a:r>
                <a:rPr lang="tr-TR" sz="1200"/>
                <a:t>Üfleyici</a:t>
              </a:r>
            </a:p>
          </p:txBody>
        </p:sp>
      </p:grpSp>
      <p:sp>
        <p:nvSpPr>
          <p:cNvPr id="87044" name="Text Box 25"/>
          <p:cNvSpPr txBox="1">
            <a:spLocks noChangeArrowheads="1"/>
          </p:cNvSpPr>
          <p:nvPr/>
        </p:nvSpPr>
        <p:spPr bwMode="auto">
          <a:xfrm>
            <a:off x="152400" y="2819400"/>
            <a:ext cx="2819400" cy="549275"/>
          </a:xfrm>
          <a:prstGeom prst="rect">
            <a:avLst/>
          </a:prstGeom>
          <a:noFill/>
          <a:ln w="9525" algn="ctr">
            <a:noFill/>
            <a:miter lim="800000"/>
            <a:headEnd/>
            <a:tailEnd/>
          </a:ln>
        </p:spPr>
        <p:txBody>
          <a:bodyPr lIns="0" tIns="0" rIns="0" bIns="0">
            <a:spAutoFit/>
          </a:bodyPr>
          <a:lstStyle/>
          <a:p>
            <a:r>
              <a:rPr lang="tr-TR" dirty="0"/>
              <a:t>Şekil 11-18. Kupol ocağının kesiti</a:t>
            </a:r>
          </a:p>
        </p:txBody>
      </p:sp>
    </p:spTree>
  </p:cSld>
  <p:clrMapOvr>
    <a:masterClrMapping/>
  </p:clrMapOvr>
  <p:transition advClick="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3 Slayt Numarası Yer Tutucusu"/>
          <p:cNvSpPr>
            <a:spLocks noGrp="1"/>
          </p:cNvSpPr>
          <p:nvPr>
            <p:ph type="sldNum" sz="quarter" idx="10"/>
          </p:nvPr>
        </p:nvSpPr>
        <p:spPr>
          <a:noFill/>
        </p:spPr>
        <p:txBody>
          <a:bodyPr/>
          <a:lstStyle/>
          <a:p>
            <a:fld id="{758A5210-988D-4C51-B6C3-88CB2A3860B0}" type="slidenum">
              <a:rPr lang="en-US" smtClean="0"/>
              <a:pPr/>
              <a:t>55</a:t>
            </a:fld>
            <a:endParaRPr lang="en-US" smtClean="0"/>
          </a:p>
        </p:txBody>
      </p:sp>
      <p:sp>
        <p:nvSpPr>
          <p:cNvPr id="88067" name="Rectangle 2"/>
          <p:cNvSpPr>
            <a:spLocks noGrp="1" noChangeArrowheads="1"/>
          </p:cNvSpPr>
          <p:nvPr>
            <p:ph type="title"/>
          </p:nvPr>
        </p:nvSpPr>
        <p:spPr>
          <a:xfrm>
            <a:off x="428596" y="428604"/>
            <a:ext cx="8229600" cy="1143000"/>
          </a:xfrm>
        </p:spPr>
        <p:txBody>
          <a:bodyPr/>
          <a:lstStyle/>
          <a:p>
            <a:pPr eaLnBrk="1" hangingPunct="1">
              <a:spcBef>
                <a:spcPts val="600"/>
              </a:spcBef>
            </a:pPr>
            <a:r>
              <a:rPr lang="tr-TR" dirty="0" smtClean="0"/>
              <a:t>Potalı Ocaklar</a:t>
            </a:r>
            <a:endParaRPr lang="en-US" dirty="0" smtClean="0"/>
          </a:p>
        </p:txBody>
      </p:sp>
      <p:sp>
        <p:nvSpPr>
          <p:cNvPr id="88068" name="Rectangle 3"/>
          <p:cNvSpPr>
            <a:spLocks noGrp="1" noChangeArrowheads="1"/>
          </p:cNvSpPr>
          <p:nvPr>
            <p:ph type="body" idx="1"/>
          </p:nvPr>
        </p:nvSpPr>
        <p:spPr>
          <a:xfrm>
            <a:off x="609600" y="1447800"/>
            <a:ext cx="8229600" cy="5029200"/>
          </a:xfrm>
        </p:spPr>
        <p:txBody>
          <a:bodyPr/>
          <a:lstStyle/>
          <a:p>
            <a:pPr marL="457200" indent="-457200" eaLnBrk="1" hangingPunct="1">
              <a:buFont typeface="Wingdings" pitchFamily="2" charset="2"/>
              <a:buNone/>
            </a:pPr>
            <a:r>
              <a:rPr lang="tr-TR" dirty="0" smtClean="0"/>
              <a:t>Metal, yanan yakıt karışımı ile doğrudan temas etmeden erir</a:t>
            </a:r>
            <a:endParaRPr lang="en-US" dirty="0" smtClean="0"/>
          </a:p>
          <a:p>
            <a:pPr marL="457200" indent="-457200" eaLnBrk="1" hangingPunct="1"/>
            <a:r>
              <a:rPr lang="tr-TR" dirty="0" smtClean="0"/>
              <a:t>Çık eskiden beri kullanılan basit yapılı ocaklardır</a:t>
            </a:r>
            <a:endParaRPr lang="en-US" dirty="0" smtClean="0"/>
          </a:p>
          <a:p>
            <a:pPr marL="457200" indent="-457200" eaLnBrk="1" hangingPunct="1"/>
            <a:r>
              <a:rPr lang="tr-TR" dirty="0" smtClean="0"/>
              <a:t>Kap (pota), refrakter malzemeden (grafit SiC veya yüksek alaşımlı çelikten yapılır</a:t>
            </a:r>
            <a:endParaRPr lang="en-US" dirty="0" smtClean="0"/>
          </a:p>
          <a:p>
            <a:pPr marL="457200" indent="-457200" eaLnBrk="1" hangingPunct="1"/>
            <a:r>
              <a:rPr lang="tr-TR" dirty="0" smtClean="0"/>
              <a:t>Bronz, pirinç ve çinko ve alüminyum alaşımları gibi demirdışı metaller </a:t>
            </a:r>
            <a:r>
              <a:rPr lang="tr-TR" dirty="0" smtClean="0"/>
              <a:t>için çelik gövdeli pota </a:t>
            </a:r>
            <a:r>
              <a:rPr lang="tr-TR" dirty="0" smtClean="0"/>
              <a:t>kullanılır</a:t>
            </a:r>
            <a:endParaRPr lang="en-US" sz="2000" dirty="0" smtClean="0"/>
          </a:p>
          <a:p>
            <a:pPr marL="457200" indent="-457200" eaLnBrk="1" hangingPunct="1"/>
            <a:r>
              <a:rPr lang="tr-TR" dirty="0" smtClean="0"/>
              <a:t>Dökümhanelerde üç türü kullanılır</a:t>
            </a:r>
            <a:r>
              <a:rPr lang="en-US" dirty="0" smtClean="0"/>
              <a:t>: (a) </a:t>
            </a:r>
            <a:r>
              <a:rPr lang="tr-TR" dirty="0" smtClean="0"/>
              <a:t>Taşımalı tip</a:t>
            </a:r>
            <a:r>
              <a:rPr lang="tr-TR" dirty="0" smtClean="0"/>
              <a:t>,</a:t>
            </a:r>
            <a:r>
              <a:rPr lang="en-US" dirty="0" smtClean="0"/>
              <a:t> (b) </a:t>
            </a:r>
            <a:r>
              <a:rPr lang="tr-TR" dirty="0" smtClean="0"/>
              <a:t>sabit</a:t>
            </a:r>
            <a:r>
              <a:rPr lang="en-US" dirty="0" smtClean="0"/>
              <a:t>, (c) </a:t>
            </a:r>
            <a:r>
              <a:rPr lang="tr-TR" dirty="0" smtClean="0"/>
              <a:t>Devrilebilen potalı ocak</a:t>
            </a:r>
            <a:r>
              <a:rPr lang="en-US" dirty="0" smtClean="0"/>
              <a:t>  </a:t>
            </a:r>
          </a:p>
          <a:p>
            <a:pPr marL="457200" indent="-457200" eaLnBrk="1" hangingPunct="1"/>
            <a:endParaRPr lang="en-US" sz="2000" dirty="0" smtClean="0"/>
          </a:p>
        </p:txBody>
      </p:sp>
    </p:spTree>
  </p:cSld>
  <p:clrMapOvr>
    <a:masterClrMapping/>
  </p:clrMapOvr>
  <p:transition advClick="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3 Slayt Numarası Yer Tutucusu"/>
          <p:cNvSpPr>
            <a:spLocks noGrp="1"/>
          </p:cNvSpPr>
          <p:nvPr>
            <p:ph type="sldNum" sz="quarter" idx="10"/>
          </p:nvPr>
        </p:nvSpPr>
        <p:spPr>
          <a:noFill/>
        </p:spPr>
        <p:txBody>
          <a:bodyPr/>
          <a:lstStyle/>
          <a:p>
            <a:fld id="{73126530-2BA2-4C8B-B50D-C031EF002813}" type="slidenum">
              <a:rPr lang="en-US" smtClean="0"/>
              <a:pPr/>
              <a:t>56</a:t>
            </a:fld>
            <a:endParaRPr lang="en-US" smtClean="0"/>
          </a:p>
        </p:txBody>
      </p:sp>
      <p:sp>
        <p:nvSpPr>
          <p:cNvPr id="89091" name="Rectangle 2"/>
          <p:cNvSpPr>
            <a:spLocks noGrp="1" noChangeArrowheads="1"/>
          </p:cNvSpPr>
          <p:nvPr>
            <p:ph type="title"/>
          </p:nvPr>
        </p:nvSpPr>
        <p:spPr/>
        <p:txBody>
          <a:bodyPr/>
          <a:lstStyle/>
          <a:p>
            <a:pPr eaLnBrk="1" hangingPunct="1"/>
            <a:r>
              <a:rPr lang="tr-TR" dirty="0" smtClean="0"/>
              <a:t>Potalı Ocaklar</a:t>
            </a:r>
            <a:endParaRPr lang="en-US" dirty="0" smtClean="0"/>
          </a:p>
        </p:txBody>
      </p:sp>
      <p:sp>
        <p:nvSpPr>
          <p:cNvPr id="89092" name="Rectangle 3"/>
          <p:cNvSpPr>
            <a:spLocks noGrp="1" noChangeArrowheads="1"/>
          </p:cNvSpPr>
          <p:nvPr>
            <p:ph type="body" idx="1"/>
          </p:nvPr>
        </p:nvSpPr>
        <p:spPr>
          <a:xfrm>
            <a:off x="304800" y="5486400"/>
            <a:ext cx="8458200" cy="838200"/>
          </a:xfrm>
        </p:spPr>
        <p:txBody>
          <a:bodyPr/>
          <a:lstStyle/>
          <a:p>
            <a:pPr eaLnBrk="1" hangingPunct="1">
              <a:spcBef>
                <a:spcPct val="50000"/>
              </a:spcBef>
              <a:buClrTx/>
              <a:buFontTx/>
              <a:buNone/>
            </a:pPr>
            <a:r>
              <a:rPr lang="tr-TR" sz="2000" dirty="0" smtClean="0"/>
              <a:t>Şekil</a:t>
            </a:r>
            <a:r>
              <a:rPr lang="en-US" sz="2000" dirty="0" smtClean="0"/>
              <a:t> 11.19  </a:t>
            </a:r>
            <a:r>
              <a:rPr lang="tr-TR" sz="2000" dirty="0" smtClean="0"/>
              <a:t>Potalı ocakların üç türü</a:t>
            </a:r>
            <a:r>
              <a:rPr lang="en-US" sz="2000" dirty="0" smtClean="0"/>
              <a:t>: (a) </a:t>
            </a:r>
            <a:r>
              <a:rPr lang="tr-TR" sz="2000" dirty="0" smtClean="0"/>
              <a:t>taşımalı pota</a:t>
            </a:r>
            <a:r>
              <a:rPr lang="tr-TR" sz="2000" dirty="0" smtClean="0"/>
              <a:t>,</a:t>
            </a:r>
            <a:r>
              <a:rPr lang="en-US" sz="2000" dirty="0" smtClean="0"/>
              <a:t> (b)</a:t>
            </a:r>
            <a:r>
              <a:rPr lang="tr-TR" sz="2000" dirty="0" smtClean="0"/>
              <a:t> erimiş metalin kepçeyle alınması gereken</a:t>
            </a:r>
            <a:r>
              <a:rPr lang="en-US" sz="2000" dirty="0" smtClean="0"/>
              <a:t> </a:t>
            </a:r>
            <a:r>
              <a:rPr lang="tr-TR" sz="2000" dirty="0" smtClean="0"/>
              <a:t>sabit tip</a:t>
            </a:r>
            <a:r>
              <a:rPr lang="en-US" sz="2000" dirty="0" smtClean="0"/>
              <a:t>, </a:t>
            </a:r>
            <a:r>
              <a:rPr lang="tr-TR" sz="2000" dirty="0" smtClean="0"/>
              <a:t>ve</a:t>
            </a:r>
            <a:r>
              <a:rPr lang="en-US" sz="2000" dirty="0" smtClean="0"/>
              <a:t> (c) </a:t>
            </a:r>
            <a:r>
              <a:rPr lang="tr-TR" sz="2000" dirty="0" smtClean="0"/>
              <a:t>Devrilen potalı ocak</a:t>
            </a:r>
            <a:r>
              <a:rPr lang="en-US" sz="2000" dirty="0" smtClean="0"/>
              <a:t>.</a:t>
            </a:r>
          </a:p>
        </p:txBody>
      </p:sp>
      <p:grpSp>
        <p:nvGrpSpPr>
          <p:cNvPr id="2" name="Group 21"/>
          <p:cNvGrpSpPr>
            <a:grpSpLocks/>
          </p:cNvGrpSpPr>
          <p:nvPr/>
        </p:nvGrpSpPr>
        <p:grpSpPr bwMode="auto">
          <a:xfrm>
            <a:off x="38100" y="2362200"/>
            <a:ext cx="8991600" cy="2898775"/>
            <a:chOff x="24" y="1741"/>
            <a:chExt cx="5664" cy="1826"/>
          </a:xfrm>
        </p:grpSpPr>
        <p:pic>
          <p:nvPicPr>
            <p:cNvPr id="89094" name="Picture 19"/>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4" y="1741"/>
              <a:ext cx="5664" cy="1826"/>
            </a:xfrm>
            <a:prstGeom prst="rect">
              <a:avLst/>
            </a:prstGeom>
            <a:noFill/>
            <a:ln w="9525">
              <a:noFill/>
              <a:miter lim="800000"/>
              <a:headEnd/>
              <a:tailEnd/>
            </a:ln>
          </p:spPr>
        </p:pic>
        <p:sp>
          <p:nvSpPr>
            <p:cNvPr id="89095" name="Text Box 5"/>
            <p:cNvSpPr txBox="1">
              <a:spLocks noChangeArrowheads="1"/>
            </p:cNvSpPr>
            <p:nvPr/>
          </p:nvSpPr>
          <p:spPr bwMode="auto">
            <a:xfrm>
              <a:off x="120" y="3228"/>
              <a:ext cx="672" cy="134"/>
            </a:xfrm>
            <a:prstGeom prst="rect">
              <a:avLst/>
            </a:prstGeom>
            <a:noFill/>
            <a:ln w="9525" algn="ctr">
              <a:noFill/>
              <a:miter lim="800000"/>
              <a:headEnd/>
              <a:tailEnd/>
            </a:ln>
          </p:spPr>
          <p:txBody>
            <a:bodyPr lIns="0" tIns="0" rIns="0" bIns="0">
              <a:spAutoFit/>
            </a:bodyPr>
            <a:lstStyle/>
            <a:p>
              <a:r>
                <a:rPr lang="tr-TR" sz="1400"/>
                <a:t>Destek bloğu</a:t>
              </a:r>
            </a:p>
          </p:txBody>
        </p:sp>
        <p:sp>
          <p:nvSpPr>
            <p:cNvPr id="89096" name="Text Box 6"/>
            <p:cNvSpPr txBox="1">
              <a:spLocks noChangeArrowheads="1"/>
            </p:cNvSpPr>
            <p:nvPr/>
          </p:nvSpPr>
          <p:spPr bwMode="auto">
            <a:xfrm>
              <a:off x="144" y="2916"/>
              <a:ext cx="288" cy="134"/>
            </a:xfrm>
            <a:prstGeom prst="rect">
              <a:avLst/>
            </a:prstGeom>
            <a:noFill/>
            <a:ln w="9525" algn="ctr">
              <a:noFill/>
              <a:miter lim="800000"/>
              <a:headEnd/>
              <a:tailEnd/>
            </a:ln>
          </p:spPr>
          <p:txBody>
            <a:bodyPr lIns="0" tIns="0" rIns="0" bIns="0">
              <a:spAutoFit/>
            </a:bodyPr>
            <a:lstStyle/>
            <a:p>
              <a:r>
                <a:rPr lang="tr-TR" sz="1400"/>
                <a:t>Yakıt</a:t>
              </a:r>
            </a:p>
          </p:txBody>
        </p:sp>
        <p:sp>
          <p:nvSpPr>
            <p:cNvPr id="89097" name="Text Box 7"/>
            <p:cNvSpPr txBox="1">
              <a:spLocks noChangeArrowheads="1"/>
            </p:cNvSpPr>
            <p:nvPr/>
          </p:nvSpPr>
          <p:spPr bwMode="auto">
            <a:xfrm>
              <a:off x="1746" y="1902"/>
              <a:ext cx="384" cy="134"/>
            </a:xfrm>
            <a:prstGeom prst="rect">
              <a:avLst/>
            </a:prstGeom>
            <a:noFill/>
            <a:ln w="9525" algn="ctr">
              <a:noFill/>
              <a:miter lim="800000"/>
              <a:headEnd/>
              <a:tailEnd/>
            </a:ln>
          </p:spPr>
          <p:txBody>
            <a:bodyPr lIns="0" tIns="0" rIns="0" bIns="0">
              <a:spAutoFit/>
            </a:bodyPr>
            <a:lstStyle/>
            <a:p>
              <a:pPr algn="ctr"/>
              <a:r>
                <a:rPr lang="tr-TR" sz="1400"/>
                <a:t>Kapak</a:t>
              </a:r>
            </a:p>
          </p:txBody>
        </p:sp>
        <p:sp>
          <p:nvSpPr>
            <p:cNvPr id="89098" name="Text Box 8"/>
            <p:cNvSpPr txBox="1">
              <a:spLocks noChangeArrowheads="1"/>
            </p:cNvSpPr>
            <p:nvPr/>
          </p:nvSpPr>
          <p:spPr bwMode="auto">
            <a:xfrm>
              <a:off x="1548" y="3252"/>
              <a:ext cx="912" cy="134"/>
            </a:xfrm>
            <a:prstGeom prst="rect">
              <a:avLst/>
            </a:prstGeom>
            <a:noFill/>
            <a:ln w="9525" algn="ctr">
              <a:noFill/>
              <a:miter lim="800000"/>
              <a:headEnd/>
              <a:tailEnd/>
            </a:ln>
          </p:spPr>
          <p:txBody>
            <a:bodyPr lIns="0" tIns="0" rIns="0" bIns="0">
              <a:spAutoFit/>
            </a:bodyPr>
            <a:lstStyle/>
            <a:p>
              <a:r>
                <a:rPr lang="tr-TR" sz="1400"/>
                <a:t>Refrakter kaplama</a:t>
              </a:r>
            </a:p>
          </p:txBody>
        </p:sp>
        <p:sp>
          <p:nvSpPr>
            <p:cNvPr id="89099" name="Text Box 9"/>
            <p:cNvSpPr txBox="1">
              <a:spLocks noChangeArrowheads="1"/>
            </p:cNvSpPr>
            <p:nvPr/>
          </p:nvSpPr>
          <p:spPr bwMode="auto">
            <a:xfrm>
              <a:off x="1608" y="2354"/>
              <a:ext cx="528" cy="268"/>
            </a:xfrm>
            <a:prstGeom prst="rect">
              <a:avLst/>
            </a:prstGeom>
            <a:noFill/>
            <a:ln w="9525" algn="ctr">
              <a:noFill/>
              <a:miter lim="800000"/>
              <a:headEnd/>
              <a:tailEnd/>
            </a:ln>
          </p:spPr>
          <p:txBody>
            <a:bodyPr lIns="0" tIns="0" rIns="0" bIns="0">
              <a:spAutoFit/>
            </a:bodyPr>
            <a:lstStyle/>
            <a:p>
              <a:r>
                <a:rPr lang="tr-TR" sz="1400"/>
                <a:t>Kaldırmalı pota</a:t>
              </a:r>
            </a:p>
          </p:txBody>
        </p:sp>
        <p:sp>
          <p:nvSpPr>
            <p:cNvPr id="89100" name="Text Box 10"/>
            <p:cNvSpPr txBox="1">
              <a:spLocks noChangeArrowheads="1"/>
            </p:cNvSpPr>
            <p:nvPr/>
          </p:nvSpPr>
          <p:spPr bwMode="auto">
            <a:xfrm>
              <a:off x="3792" y="2016"/>
              <a:ext cx="384" cy="268"/>
            </a:xfrm>
            <a:prstGeom prst="rect">
              <a:avLst/>
            </a:prstGeom>
            <a:noFill/>
            <a:ln w="9525" algn="ctr">
              <a:noFill/>
              <a:miter lim="800000"/>
              <a:headEnd/>
              <a:tailEnd/>
            </a:ln>
          </p:spPr>
          <p:txBody>
            <a:bodyPr lIns="0" tIns="0" rIns="0" bIns="0">
              <a:spAutoFit/>
            </a:bodyPr>
            <a:lstStyle/>
            <a:p>
              <a:r>
                <a:rPr lang="tr-TR" sz="1400"/>
                <a:t>Dökme ağzı</a:t>
              </a:r>
            </a:p>
          </p:txBody>
        </p:sp>
        <p:sp>
          <p:nvSpPr>
            <p:cNvPr id="89101" name="Text Box 11"/>
            <p:cNvSpPr txBox="1">
              <a:spLocks noChangeArrowheads="1"/>
            </p:cNvSpPr>
            <p:nvPr/>
          </p:nvSpPr>
          <p:spPr bwMode="auto">
            <a:xfrm>
              <a:off x="3678" y="2382"/>
              <a:ext cx="624" cy="134"/>
            </a:xfrm>
            <a:prstGeom prst="rect">
              <a:avLst/>
            </a:prstGeom>
            <a:solidFill>
              <a:schemeClr val="bg1"/>
            </a:solidFill>
            <a:ln w="9525" algn="ctr">
              <a:noFill/>
              <a:miter lim="800000"/>
              <a:headEnd/>
              <a:tailEnd/>
            </a:ln>
          </p:spPr>
          <p:txBody>
            <a:bodyPr lIns="0" tIns="0" rIns="0" bIns="0">
              <a:spAutoFit/>
            </a:bodyPr>
            <a:lstStyle/>
            <a:p>
              <a:r>
                <a:rPr lang="tr-TR" sz="1400"/>
                <a:t>Çelik kabuk</a:t>
              </a:r>
            </a:p>
          </p:txBody>
        </p:sp>
        <p:sp>
          <p:nvSpPr>
            <p:cNvPr id="89102" name="Text Box 12"/>
            <p:cNvSpPr txBox="1">
              <a:spLocks noChangeArrowheads="1"/>
            </p:cNvSpPr>
            <p:nvPr/>
          </p:nvSpPr>
          <p:spPr bwMode="auto">
            <a:xfrm>
              <a:off x="3750" y="2592"/>
              <a:ext cx="690" cy="134"/>
            </a:xfrm>
            <a:prstGeom prst="rect">
              <a:avLst/>
            </a:prstGeom>
            <a:noFill/>
            <a:ln w="9525" algn="ctr">
              <a:noFill/>
              <a:miter lim="800000"/>
              <a:headEnd/>
              <a:tailEnd/>
            </a:ln>
          </p:spPr>
          <p:txBody>
            <a:bodyPr lIns="0" tIns="0" rIns="0" bIns="0">
              <a:spAutoFit/>
            </a:bodyPr>
            <a:lstStyle/>
            <a:p>
              <a:pPr algn="r"/>
              <a:r>
                <a:rPr lang="tr-TR" sz="1400"/>
                <a:t>Potalı fırın</a:t>
              </a:r>
            </a:p>
          </p:txBody>
        </p:sp>
        <p:sp>
          <p:nvSpPr>
            <p:cNvPr id="89103" name="Text Box 13"/>
            <p:cNvSpPr txBox="1">
              <a:spLocks noChangeArrowheads="1"/>
            </p:cNvSpPr>
            <p:nvPr/>
          </p:nvSpPr>
          <p:spPr bwMode="auto">
            <a:xfrm>
              <a:off x="3618" y="2784"/>
              <a:ext cx="576" cy="134"/>
            </a:xfrm>
            <a:prstGeom prst="rect">
              <a:avLst/>
            </a:prstGeom>
            <a:noFill/>
            <a:ln w="9525" algn="ctr">
              <a:noFill/>
              <a:miter lim="800000"/>
              <a:headEnd/>
              <a:tailEnd/>
            </a:ln>
          </p:spPr>
          <p:txBody>
            <a:bodyPr lIns="0" tIns="0" rIns="0" bIns="0">
              <a:spAutoFit/>
            </a:bodyPr>
            <a:lstStyle/>
            <a:p>
              <a:pPr algn="r"/>
              <a:r>
                <a:rPr lang="tr-TR" sz="1400"/>
                <a:t>Çerçeve</a:t>
              </a:r>
            </a:p>
          </p:txBody>
        </p:sp>
        <p:sp>
          <p:nvSpPr>
            <p:cNvPr id="89104" name="Text Box 14"/>
            <p:cNvSpPr txBox="1">
              <a:spLocks noChangeArrowheads="1"/>
            </p:cNvSpPr>
            <p:nvPr/>
          </p:nvSpPr>
          <p:spPr bwMode="auto">
            <a:xfrm>
              <a:off x="5328" y="2832"/>
              <a:ext cx="288" cy="134"/>
            </a:xfrm>
            <a:prstGeom prst="rect">
              <a:avLst/>
            </a:prstGeom>
            <a:noFill/>
            <a:ln w="9525" algn="ctr">
              <a:noFill/>
              <a:miter lim="800000"/>
              <a:headEnd/>
              <a:tailEnd/>
            </a:ln>
          </p:spPr>
          <p:txBody>
            <a:bodyPr lIns="0" tIns="0" rIns="0" bIns="0">
              <a:spAutoFit/>
            </a:bodyPr>
            <a:lstStyle/>
            <a:p>
              <a:r>
                <a:rPr lang="tr-TR" sz="1400"/>
                <a:t>Yakıt</a:t>
              </a:r>
            </a:p>
          </p:txBody>
        </p:sp>
        <p:sp>
          <p:nvSpPr>
            <p:cNvPr id="89105" name="Text Box 15"/>
            <p:cNvSpPr txBox="1">
              <a:spLocks noChangeArrowheads="1"/>
            </p:cNvSpPr>
            <p:nvPr/>
          </p:nvSpPr>
          <p:spPr bwMode="auto">
            <a:xfrm>
              <a:off x="5280" y="2154"/>
              <a:ext cx="384" cy="268"/>
            </a:xfrm>
            <a:prstGeom prst="rect">
              <a:avLst/>
            </a:prstGeom>
            <a:noFill/>
            <a:ln w="9525" algn="ctr">
              <a:noFill/>
              <a:miter lim="800000"/>
              <a:headEnd/>
              <a:tailEnd/>
            </a:ln>
          </p:spPr>
          <p:txBody>
            <a:bodyPr lIns="0" tIns="0" rIns="0" bIns="0">
              <a:spAutoFit/>
            </a:bodyPr>
            <a:lstStyle/>
            <a:p>
              <a:r>
                <a:rPr lang="tr-TR" sz="1400"/>
                <a:t>Eğme kolu</a:t>
              </a:r>
            </a:p>
          </p:txBody>
        </p:sp>
        <p:sp>
          <p:nvSpPr>
            <p:cNvPr id="89106" name="Text Box 16"/>
            <p:cNvSpPr txBox="1">
              <a:spLocks noChangeArrowheads="1"/>
            </p:cNvSpPr>
            <p:nvPr/>
          </p:nvSpPr>
          <p:spPr bwMode="auto">
            <a:xfrm>
              <a:off x="5070" y="1794"/>
              <a:ext cx="384" cy="134"/>
            </a:xfrm>
            <a:prstGeom prst="rect">
              <a:avLst/>
            </a:prstGeom>
            <a:noFill/>
            <a:ln w="9525" algn="ctr">
              <a:noFill/>
              <a:miter lim="800000"/>
              <a:headEnd/>
              <a:tailEnd/>
            </a:ln>
          </p:spPr>
          <p:txBody>
            <a:bodyPr lIns="0" tIns="0" rIns="0" bIns="0">
              <a:spAutoFit/>
            </a:bodyPr>
            <a:lstStyle/>
            <a:p>
              <a:r>
                <a:rPr lang="tr-TR" sz="1400"/>
                <a:t>Kapak</a:t>
              </a:r>
            </a:p>
          </p:txBody>
        </p:sp>
        <p:sp>
          <p:nvSpPr>
            <p:cNvPr id="89107" name="Text Box 17"/>
            <p:cNvSpPr txBox="1">
              <a:spLocks noChangeArrowheads="1"/>
            </p:cNvSpPr>
            <p:nvPr/>
          </p:nvSpPr>
          <p:spPr bwMode="auto">
            <a:xfrm>
              <a:off x="2064" y="2916"/>
              <a:ext cx="288" cy="134"/>
            </a:xfrm>
            <a:prstGeom prst="rect">
              <a:avLst/>
            </a:prstGeom>
            <a:noFill/>
            <a:ln w="9525" algn="ctr">
              <a:noFill/>
              <a:miter lim="800000"/>
              <a:headEnd/>
              <a:tailEnd/>
            </a:ln>
          </p:spPr>
          <p:txBody>
            <a:bodyPr lIns="0" tIns="0" rIns="0" bIns="0">
              <a:spAutoFit/>
            </a:bodyPr>
            <a:lstStyle/>
            <a:p>
              <a:r>
                <a:rPr lang="tr-TR" sz="1400"/>
                <a:t>Yakıt</a:t>
              </a:r>
            </a:p>
          </p:txBody>
        </p:sp>
      </p:grpSp>
    </p:spTree>
  </p:cSld>
  <p:clrMapOvr>
    <a:masterClrMapping/>
  </p:clrMapOvr>
  <p:transition advClick="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3 Slayt Numarası Yer Tutucusu"/>
          <p:cNvSpPr>
            <a:spLocks noGrp="1"/>
          </p:cNvSpPr>
          <p:nvPr>
            <p:ph type="sldNum" sz="quarter" idx="10"/>
          </p:nvPr>
        </p:nvSpPr>
        <p:spPr>
          <a:noFill/>
        </p:spPr>
        <p:txBody>
          <a:bodyPr/>
          <a:lstStyle/>
          <a:p>
            <a:fld id="{E13B415E-F053-41A0-9177-D10C9F1CB9ED}" type="slidenum">
              <a:rPr lang="en-US" smtClean="0"/>
              <a:pPr/>
              <a:t>57</a:t>
            </a:fld>
            <a:endParaRPr lang="en-US" smtClean="0"/>
          </a:p>
        </p:txBody>
      </p:sp>
      <p:sp>
        <p:nvSpPr>
          <p:cNvPr id="90115" name="Rectangle 2"/>
          <p:cNvSpPr>
            <a:spLocks noGrp="1" noChangeArrowheads="1"/>
          </p:cNvSpPr>
          <p:nvPr>
            <p:ph type="title"/>
          </p:nvPr>
        </p:nvSpPr>
        <p:spPr/>
        <p:txBody>
          <a:bodyPr/>
          <a:lstStyle/>
          <a:p>
            <a:pPr eaLnBrk="1" hangingPunct="1">
              <a:spcBef>
                <a:spcPts val="600"/>
              </a:spcBef>
            </a:pPr>
            <a:r>
              <a:rPr lang="tr-TR" smtClean="0"/>
              <a:t>Elektrik Ark Ocakları</a:t>
            </a:r>
            <a:endParaRPr lang="en-US" smtClean="0"/>
          </a:p>
        </p:txBody>
      </p:sp>
      <p:sp>
        <p:nvSpPr>
          <p:cNvPr id="90116" name="Rectangle 3"/>
          <p:cNvSpPr>
            <a:spLocks noGrp="1" noChangeArrowheads="1"/>
          </p:cNvSpPr>
          <p:nvPr>
            <p:ph type="body" idx="1"/>
          </p:nvPr>
        </p:nvSpPr>
        <p:spPr/>
        <p:txBody>
          <a:bodyPr/>
          <a:lstStyle/>
          <a:p>
            <a:pPr eaLnBrk="1" hangingPunct="1">
              <a:buFont typeface="Wingdings" pitchFamily="2" charset="2"/>
              <a:buNone/>
            </a:pPr>
            <a:r>
              <a:rPr lang="tr-TR" smtClean="0"/>
              <a:t>Şarj, bir elektrik arkının ürettiği ısı tarafından eritilir</a:t>
            </a:r>
            <a:r>
              <a:rPr lang="en-US" smtClean="0"/>
              <a:t>  </a:t>
            </a:r>
          </a:p>
          <a:p>
            <a:pPr eaLnBrk="1" hangingPunct="1"/>
            <a:r>
              <a:rPr lang="tr-TR" smtClean="0"/>
              <a:t>Yüksek güç tüketimi vardır, </a:t>
            </a:r>
          </a:p>
          <a:p>
            <a:pPr eaLnBrk="1" hangingPunct="1"/>
            <a:r>
              <a:rPr lang="tr-TR" smtClean="0"/>
              <a:t>Elektrik ark ocakları yüksek eritme kapasiteleri için kullanılır (25-50 ton/saat)</a:t>
            </a:r>
            <a:endParaRPr lang="en-US" smtClean="0"/>
          </a:p>
          <a:p>
            <a:pPr eaLnBrk="1" hangingPunct="1"/>
            <a:r>
              <a:rPr lang="tr-TR" smtClean="0"/>
              <a:t>Öncelikle çelik eritme için kullanılır</a:t>
            </a:r>
          </a:p>
          <a:p>
            <a:pPr eaLnBrk="1" hangingPunct="1"/>
            <a:r>
              <a:rPr lang="tr-TR" smtClean="0"/>
              <a:t>İki yada üç elektrotlu tipleri vardır</a:t>
            </a:r>
          </a:p>
          <a:p>
            <a:pPr eaLnBrk="1" hangingPunct="1"/>
            <a:r>
              <a:rPr lang="tr-TR" smtClean="0"/>
              <a:t>Hemen her kapasitede bulmak mümkün</a:t>
            </a:r>
          </a:p>
          <a:p>
            <a:pPr eaLnBrk="1" hangingPunct="1"/>
            <a:r>
              <a:rPr lang="tr-TR" smtClean="0"/>
              <a:t>Temiz ve özelliklerin kontrolu kolay</a:t>
            </a:r>
          </a:p>
          <a:p>
            <a:pPr eaLnBrk="1" hangingPunct="1"/>
            <a:r>
              <a:rPr lang="tr-TR" smtClean="0"/>
              <a:t>Yüksek sıcaklık(3000 </a:t>
            </a:r>
            <a:r>
              <a:rPr lang="tr-TR" baseline="30000" smtClean="0"/>
              <a:t>o</a:t>
            </a:r>
            <a:r>
              <a:rPr lang="tr-TR" smtClean="0"/>
              <a:t>C)</a:t>
            </a:r>
            <a:endParaRPr lang="en-US" smtClean="0"/>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Slayt Numarası Yer Tutucusu"/>
          <p:cNvSpPr>
            <a:spLocks noGrp="1"/>
          </p:cNvSpPr>
          <p:nvPr>
            <p:ph type="sldNum" sz="quarter" idx="10"/>
          </p:nvPr>
        </p:nvSpPr>
        <p:spPr>
          <a:noFill/>
        </p:spPr>
        <p:txBody>
          <a:bodyPr/>
          <a:lstStyle/>
          <a:p>
            <a:fld id="{EA671F47-6B24-4685-B6A8-EE75F2A05772}" type="slidenum">
              <a:rPr lang="en-US" smtClean="0"/>
              <a:pPr/>
              <a:t>58</a:t>
            </a:fld>
            <a:endParaRPr lang="en-US" smtClean="0"/>
          </a:p>
        </p:txBody>
      </p:sp>
      <p:sp>
        <p:nvSpPr>
          <p:cNvPr id="91139" name="Rectangle 2"/>
          <p:cNvSpPr>
            <a:spLocks noChangeArrowheads="1"/>
          </p:cNvSpPr>
          <p:nvPr/>
        </p:nvSpPr>
        <p:spPr bwMode="auto">
          <a:xfrm>
            <a:off x="1295400" y="5867400"/>
            <a:ext cx="6705600" cy="457200"/>
          </a:xfrm>
          <a:prstGeom prst="rect">
            <a:avLst/>
          </a:prstGeom>
          <a:noFill/>
          <a:ln w="9525">
            <a:noFill/>
            <a:miter lim="800000"/>
            <a:headEnd/>
            <a:tailEnd/>
          </a:ln>
        </p:spPr>
        <p:txBody>
          <a:bodyPr/>
          <a:lstStyle/>
          <a:p>
            <a:pPr marL="342900" indent="-342900" algn="ctr">
              <a:spcBef>
                <a:spcPts val="600"/>
              </a:spcBef>
            </a:pPr>
            <a:r>
              <a:rPr lang="tr-TR" sz="2000">
                <a:sym typeface="Symbol" pitchFamily="18" charset="2"/>
              </a:rPr>
              <a:t>Şekil</a:t>
            </a:r>
            <a:r>
              <a:rPr lang="en-US" sz="2000">
                <a:sym typeface="Symbol" pitchFamily="18" charset="2"/>
              </a:rPr>
              <a:t> 6.9  </a:t>
            </a:r>
            <a:r>
              <a:rPr lang="tr-TR" sz="2000">
                <a:sym typeface="Symbol" pitchFamily="18" charset="2"/>
              </a:rPr>
              <a:t>Çelik üretimi için elektrik ark ocağı</a:t>
            </a:r>
            <a:endParaRPr lang="en-US" sz="2000">
              <a:sym typeface="Symbol" pitchFamily="18" charset="2"/>
            </a:endParaRPr>
          </a:p>
        </p:txBody>
      </p:sp>
      <p:grpSp>
        <p:nvGrpSpPr>
          <p:cNvPr id="2" name="Group 15"/>
          <p:cNvGrpSpPr>
            <a:grpSpLocks/>
          </p:cNvGrpSpPr>
          <p:nvPr/>
        </p:nvGrpSpPr>
        <p:grpSpPr bwMode="auto">
          <a:xfrm>
            <a:off x="609600" y="568325"/>
            <a:ext cx="8534400" cy="5284788"/>
            <a:chOff x="384" y="358"/>
            <a:chExt cx="5376" cy="3329"/>
          </a:xfrm>
        </p:grpSpPr>
        <p:sp>
          <p:nvSpPr>
            <p:cNvPr id="91141" name="Text Box 7"/>
            <p:cNvSpPr txBox="1">
              <a:spLocks noChangeArrowheads="1"/>
            </p:cNvSpPr>
            <p:nvPr/>
          </p:nvSpPr>
          <p:spPr bwMode="auto">
            <a:xfrm>
              <a:off x="4764" y="1820"/>
              <a:ext cx="996" cy="268"/>
            </a:xfrm>
            <a:prstGeom prst="rect">
              <a:avLst/>
            </a:prstGeom>
            <a:solidFill>
              <a:schemeClr val="bg1"/>
            </a:solidFill>
            <a:ln w="9525" algn="ctr">
              <a:noFill/>
              <a:miter lim="800000"/>
              <a:headEnd/>
              <a:tailEnd/>
            </a:ln>
          </p:spPr>
          <p:txBody>
            <a:bodyPr lIns="0" tIns="0" rIns="0" bIns="0">
              <a:spAutoFit/>
            </a:bodyPr>
            <a:lstStyle/>
            <a:p>
              <a:r>
                <a:rPr lang="tr-TR" sz="1400"/>
                <a:t>Çeliği dökmek için eğme yönü</a:t>
              </a:r>
            </a:p>
          </p:txBody>
        </p:sp>
        <p:pic>
          <p:nvPicPr>
            <p:cNvPr id="91142" name="Picture 3" descr="w0063c"/>
            <p:cNvPicPr>
              <a:picLocks noChangeAspect="1" noChangeArrowheads="1"/>
            </p:cNvPicPr>
            <p:nvPr/>
          </p:nvPicPr>
          <p:blipFill>
            <a:blip r:embed="rId3"/>
            <a:srcRect/>
            <a:stretch>
              <a:fillRect/>
            </a:stretch>
          </p:blipFill>
          <p:spPr bwMode="auto">
            <a:xfrm>
              <a:off x="912" y="358"/>
              <a:ext cx="4800" cy="3329"/>
            </a:xfrm>
            <a:prstGeom prst="rect">
              <a:avLst/>
            </a:prstGeom>
            <a:noFill/>
            <a:ln w="9525">
              <a:noFill/>
              <a:miter lim="800000"/>
              <a:headEnd/>
              <a:tailEnd/>
            </a:ln>
          </p:spPr>
        </p:pic>
        <p:sp>
          <p:nvSpPr>
            <p:cNvPr id="91143" name="Text Box 4"/>
            <p:cNvSpPr txBox="1">
              <a:spLocks noChangeArrowheads="1"/>
            </p:cNvSpPr>
            <p:nvPr/>
          </p:nvSpPr>
          <p:spPr bwMode="auto">
            <a:xfrm>
              <a:off x="3876" y="358"/>
              <a:ext cx="780" cy="173"/>
            </a:xfrm>
            <a:prstGeom prst="rect">
              <a:avLst/>
            </a:prstGeom>
            <a:solidFill>
              <a:schemeClr val="bg1"/>
            </a:solidFill>
            <a:ln w="9525" algn="ctr">
              <a:noFill/>
              <a:miter lim="800000"/>
              <a:headEnd/>
              <a:tailEnd/>
            </a:ln>
          </p:spPr>
          <p:txBody>
            <a:bodyPr lIns="0" tIns="0" rIns="0" bIns="0">
              <a:spAutoFit/>
            </a:bodyPr>
            <a:lstStyle/>
            <a:p>
              <a:r>
                <a:rPr lang="tr-TR"/>
                <a:t>Elektrotlar</a:t>
              </a:r>
            </a:p>
          </p:txBody>
        </p:sp>
        <p:sp>
          <p:nvSpPr>
            <p:cNvPr id="91144" name="Text Box 5"/>
            <p:cNvSpPr txBox="1">
              <a:spLocks noChangeArrowheads="1"/>
            </p:cNvSpPr>
            <p:nvPr/>
          </p:nvSpPr>
          <p:spPr bwMode="auto">
            <a:xfrm>
              <a:off x="4260" y="930"/>
              <a:ext cx="1308" cy="173"/>
            </a:xfrm>
            <a:prstGeom prst="rect">
              <a:avLst/>
            </a:prstGeom>
            <a:solidFill>
              <a:schemeClr val="bg1"/>
            </a:solidFill>
            <a:ln w="9525" algn="ctr">
              <a:noFill/>
              <a:miter lim="800000"/>
              <a:headEnd/>
              <a:tailEnd/>
            </a:ln>
          </p:spPr>
          <p:txBody>
            <a:bodyPr lIns="0" tIns="0" rIns="0" bIns="0">
              <a:spAutoFit/>
            </a:bodyPr>
            <a:lstStyle/>
            <a:p>
              <a:r>
                <a:rPr lang="tr-TR"/>
                <a:t>Çatı (kaldırılabilir)</a:t>
              </a:r>
            </a:p>
          </p:txBody>
        </p:sp>
        <p:sp>
          <p:nvSpPr>
            <p:cNvPr id="91145" name="Text Box 6"/>
            <p:cNvSpPr txBox="1">
              <a:spLocks noChangeArrowheads="1"/>
            </p:cNvSpPr>
            <p:nvPr/>
          </p:nvSpPr>
          <p:spPr bwMode="auto">
            <a:xfrm>
              <a:off x="4770" y="1558"/>
              <a:ext cx="768" cy="173"/>
            </a:xfrm>
            <a:prstGeom prst="rect">
              <a:avLst/>
            </a:prstGeom>
            <a:solidFill>
              <a:schemeClr val="bg1"/>
            </a:solidFill>
            <a:ln w="9525" algn="ctr">
              <a:noFill/>
              <a:miter lim="800000"/>
              <a:headEnd/>
              <a:tailEnd/>
            </a:ln>
          </p:spPr>
          <p:txBody>
            <a:bodyPr lIns="0" tIns="0" rIns="0" bIns="0">
              <a:spAutoFit/>
            </a:bodyPr>
            <a:lstStyle/>
            <a:p>
              <a:r>
                <a:rPr lang="tr-TR"/>
                <a:t>Dökme ağzı</a:t>
              </a:r>
            </a:p>
          </p:txBody>
        </p:sp>
        <p:sp>
          <p:nvSpPr>
            <p:cNvPr id="91146" name="Text Box 8"/>
            <p:cNvSpPr txBox="1">
              <a:spLocks noChangeArrowheads="1"/>
            </p:cNvSpPr>
            <p:nvPr/>
          </p:nvSpPr>
          <p:spPr bwMode="auto">
            <a:xfrm>
              <a:off x="1008" y="1740"/>
              <a:ext cx="1248" cy="173"/>
            </a:xfrm>
            <a:prstGeom prst="rect">
              <a:avLst/>
            </a:prstGeom>
            <a:solidFill>
              <a:schemeClr val="bg1"/>
            </a:solidFill>
            <a:ln w="9525" algn="ctr">
              <a:noFill/>
              <a:miter lim="800000"/>
              <a:headEnd/>
              <a:tailEnd/>
            </a:ln>
          </p:spPr>
          <p:txBody>
            <a:bodyPr lIns="0" tIns="0" rIns="0" bIns="0">
              <a:spAutoFit/>
            </a:bodyPr>
            <a:lstStyle/>
            <a:p>
              <a:r>
                <a:rPr lang="tr-TR"/>
                <a:t>Refrakter kaplama</a:t>
              </a:r>
            </a:p>
          </p:txBody>
        </p:sp>
        <p:sp>
          <p:nvSpPr>
            <p:cNvPr id="91147" name="Text Box 9"/>
            <p:cNvSpPr txBox="1">
              <a:spLocks noChangeArrowheads="1"/>
            </p:cNvSpPr>
            <p:nvPr/>
          </p:nvSpPr>
          <p:spPr bwMode="auto">
            <a:xfrm>
              <a:off x="1002" y="2028"/>
              <a:ext cx="912" cy="173"/>
            </a:xfrm>
            <a:prstGeom prst="rect">
              <a:avLst/>
            </a:prstGeom>
            <a:solidFill>
              <a:schemeClr val="bg1"/>
            </a:solidFill>
            <a:ln w="9525" algn="ctr">
              <a:noFill/>
              <a:miter lim="800000"/>
              <a:headEnd/>
              <a:tailEnd/>
            </a:ln>
          </p:spPr>
          <p:txBody>
            <a:bodyPr lIns="0" tIns="0" rIns="0" bIns="0">
              <a:spAutoFit/>
            </a:bodyPr>
            <a:lstStyle/>
            <a:p>
              <a:pPr algn="r"/>
              <a:r>
                <a:rPr lang="tr-TR"/>
                <a:t>Curuf deliği</a:t>
              </a:r>
            </a:p>
          </p:txBody>
        </p:sp>
        <p:sp>
          <p:nvSpPr>
            <p:cNvPr id="91148" name="Text Box 10"/>
            <p:cNvSpPr txBox="1">
              <a:spLocks noChangeArrowheads="1"/>
            </p:cNvSpPr>
            <p:nvPr/>
          </p:nvSpPr>
          <p:spPr bwMode="auto">
            <a:xfrm>
              <a:off x="1092" y="2286"/>
              <a:ext cx="912" cy="173"/>
            </a:xfrm>
            <a:prstGeom prst="rect">
              <a:avLst/>
            </a:prstGeom>
            <a:solidFill>
              <a:schemeClr val="bg1"/>
            </a:solidFill>
            <a:ln w="9525" algn="ctr">
              <a:noFill/>
              <a:miter lim="800000"/>
              <a:headEnd/>
              <a:tailEnd/>
            </a:ln>
          </p:spPr>
          <p:txBody>
            <a:bodyPr lIns="0" tIns="0" rIns="0" bIns="0">
              <a:spAutoFit/>
            </a:bodyPr>
            <a:lstStyle/>
            <a:p>
              <a:pPr algn="r"/>
              <a:r>
                <a:rPr lang="tr-TR"/>
                <a:t>Erimiş çelik</a:t>
              </a:r>
            </a:p>
          </p:txBody>
        </p:sp>
        <p:sp>
          <p:nvSpPr>
            <p:cNvPr id="91149" name="Text Box 11"/>
            <p:cNvSpPr txBox="1">
              <a:spLocks noChangeArrowheads="1"/>
            </p:cNvSpPr>
            <p:nvPr/>
          </p:nvSpPr>
          <p:spPr bwMode="auto">
            <a:xfrm>
              <a:off x="384" y="2640"/>
              <a:ext cx="1458" cy="173"/>
            </a:xfrm>
            <a:prstGeom prst="rect">
              <a:avLst/>
            </a:prstGeom>
            <a:solidFill>
              <a:schemeClr val="bg1"/>
            </a:solidFill>
            <a:ln w="9525" algn="ctr">
              <a:noFill/>
              <a:miter lim="800000"/>
              <a:headEnd/>
              <a:tailEnd/>
            </a:ln>
          </p:spPr>
          <p:txBody>
            <a:bodyPr lIns="0" tIns="0" rIns="0" bIns="0">
              <a:spAutoFit/>
            </a:bodyPr>
            <a:lstStyle/>
            <a:p>
              <a:pPr algn="r"/>
              <a:r>
                <a:rPr lang="tr-TR"/>
                <a:t>Devirme mekanizması</a:t>
              </a:r>
            </a:p>
          </p:txBody>
        </p:sp>
        <p:sp>
          <p:nvSpPr>
            <p:cNvPr id="91150" name="Text Box 13"/>
            <p:cNvSpPr txBox="1">
              <a:spLocks noChangeArrowheads="1"/>
            </p:cNvSpPr>
            <p:nvPr/>
          </p:nvSpPr>
          <p:spPr bwMode="auto">
            <a:xfrm>
              <a:off x="4770" y="1824"/>
              <a:ext cx="990" cy="346"/>
            </a:xfrm>
            <a:prstGeom prst="rect">
              <a:avLst/>
            </a:prstGeom>
            <a:solidFill>
              <a:schemeClr val="bg1"/>
            </a:solidFill>
            <a:ln w="9525" algn="ctr">
              <a:noFill/>
              <a:miter lim="800000"/>
              <a:headEnd/>
              <a:tailEnd/>
            </a:ln>
          </p:spPr>
          <p:txBody>
            <a:bodyPr lIns="0" tIns="0" rIns="0" bIns="0">
              <a:spAutoFit/>
            </a:bodyPr>
            <a:lstStyle/>
            <a:p>
              <a:r>
                <a:rPr lang="tr-TR"/>
                <a:t>Metali dökmek için eğme yönü</a:t>
              </a:r>
            </a:p>
          </p:txBody>
        </p:sp>
      </p:gr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3 Slayt Numarası Yer Tutucusu"/>
          <p:cNvSpPr>
            <a:spLocks noGrp="1"/>
          </p:cNvSpPr>
          <p:nvPr>
            <p:ph type="sldNum" sz="quarter" idx="10"/>
          </p:nvPr>
        </p:nvSpPr>
        <p:spPr>
          <a:noFill/>
        </p:spPr>
        <p:txBody>
          <a:bodyPr/>
          <a:lstStyle/>
          <a:p>
            <a:fld id="{6840C447-609C-4CA7-8AAD-B7C6A1445D2D}" type="slidenum">
              <a:rPr lang="en-US" smtClean="0"/>
              <a:pPr/>
              <a:t>59</a:t>
            </a:fld>
            <a:endParaRPr lang="en-US" smtClean="0"/>
          </a:p>
        </p:txBody>
      </p:sp>
      <p:sp>
        <p:nvSpPr>
          <p:cNvPr id="92163" name="Rectangle 2"/>
          <p:cNvSpPr>
            <a:spLocks noGrp="1" noChangeArrowheads="1"/>
          </p:cNvSpPr>
          <p:nvPr>
            <p:ph type="title"/>
          </p:nvPr>
        </p:nvSpPr>
        <p:spPr>
          <a:xfrm>
            <a:off x="500034" y="0"/>
            <a:ext cx="8229600" cy="1143000"/>
          </a:xfrm>
        </p:spPr>
        <p:txBody>
          <a:bodyPr/>
          <a:lstStyle/>
          <a:p>
            <a:pPr eaLnBrk="1" hangingPunct="1">
              <a:spcBef>
                <a:spcPts val="600"/>
              </a:spcBef>
            </a:pPr>
            <a:r>
              <a:rPr lang="tr-TR" dirty="0" smtClean="0"/>
              <a:t>Endüksiyon Ocakları</a:t>
            </a:r>
            <a:endParaRPr lang="en-US" dirty="0" smtClean="0"/>
          </a:p>
        </p:txBody>
      </p:sp>
      <p:sp>
        <p:nvSpPr>
          <p:cNvPr id="92164" name="Rectangle 3"/>
          <p:cNvSpPr>
            <a:spLocks noGrp="1" noChangeArrowheads="1"/>
          </p:cNvSpPr>
          <p:nvPr>
            <p:ph type="body" idx="1"/>
          </p:nvPr>
        </p:nvSpPr>
        <p:spPr>
          <a:xfrm>
            <a:off x="1071538" y="1285860"/>
            <a:ext cx="7162800" cy="4876800"/>
          </a:xfrm>
        </p:spPr>
        <p:txBody>
          <a:bodyPr>
            <a:normAutofit lnSpcReduction="10000"/>
          </a:bodyPr>
          <a:lstStyle/>
          <a:p>
            <a:pPr eaLnBrk="1" hangingPunct="1">
              <a:buFont typeface="Wingdings" pitchFamily="2" charset="2"/>
              <a:buNone/>
            </a:pPr>
            <a:r>
              <a:rPr lang="tr-TR" dirty="0" smtClean="0"/>
              <a:t>Metal içinde manyetik alan oluşturmak için bir bobinden geçen alternatif akım kullanır</a:t>
            </a:r>
            <a:endParaRPr lang="en-US" dirty="0" smtClean="0"/>
          </a:p>
          <a:p>
            <a:pPr eaLnBrk="1" hangingPunct="1"/>
            <a:r>
              <a:rPr lang="tr-TR" dirty="0" smtClean="0"/>
              <a:t>Endüklenen akım, hızlı ısıtma ve eritme sağlar</a:t>
            </a:r>
            <a:r>
              <a:rPr lang="en-US" dirty="0" smtClean="0"/>
              <a:t>  </a:t>
            </a:r>
          </a:p>
          <a:p>
            <a:pPr eaLnBrk="1" hangingPunct="1"/>
            <a:r>
              <a:rPr lang="tr-TR" dirty="0" smtClean="0"/>
              <a:t>Elektromanyetik kuvvet alanı, ayrıca sıvı metalde karıştırma etkisi oluşturur</a:t>
            </a:r>
            <a:endParaRPr lang="en-US" dirty="0" smtClean="0"/>
          </a:p>
          <a:p>
            <a:pPr eaLnBrk="1" hangingPunct="1"/>
            <a:r>
              <a:rPr lang="tr-TR" dirty="0" smtClean="0"/>
              <a:t>Metal, ısıtıcı elemanlarla temas halinde olmadığından, yüksek kalitede ve saflıkta erimiş metaller üretmek için ortam sıkı şekilde kontrol edilebilir</a:t>
            </a:r>
            <a:r>
              <a:rPr lang="en-US" dirty="0" smtClean="0"/>
              <a:t>  </a:t>
            </a:r>
          </a:p>
          <a:p>
            <a:pPr eaLnBrk="1" hangingPunct="1"/>
            <a:r>
              <a:rPr lang="tr-TR" dirty="0" smtClean="0"/>
              <a:t>Erimiş çelik, dökme demir ve alüminyum alaşımları, döküm işlerindeki yaygın uygulamalardır</a:t>
            </a:r>
            <a:endParaRPr lang="en-US" dirty="0" smtClean="0"/>
          </a:p>
        </p:txBody>
      </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04813" y="1404938"/>
            <a:ext cx="8726612" cy="423864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3 Slayt Numarası Yer Tutucusu"/>
          <p:cNvSpPr>
            <a:spLocks noGrp="1"/>
          </p:cNvSpPr>
          <p:nvPr>
            <p:ph type="sldNum" sz="quarter" idx="10"/>
          </p:nvPr>
        </p:nvSpPr>
        <p:spPr>
          <a:noFill/>
        </p:spPr>
        <p:txBody>
          <a:bodyPr/>
          <a:lstStyle/>
          <a:p>
            <a:fld id="{27162DAB-DA7C-46B1-B3C6-127D7458B50B}" type="slidenum">
              <a:rPr lang="en-US" smtClean="0"/>
              <a:pPr/>
              <a:t>60</a:t>
            </a:fld>
            <a:endParaRPr lang="en-US" smtClean="0"/>
          </a:p>
        </p:txBody>
      </p:sp>
      <p:sp>
        <p:nvSpPr>
          <p:cNvPr id="93187" name="Rectangle 2"/>
          <p:cNvSpPr>
            <a:spLocks noGrp="1" noChangeArrowheads="1"/>
          </p:cNvSpPr>
          <p:nvPr>
            <p:ph type="title"/>
          </p:nvPr>
        </p:nvSpPr>
        <p:spPr>
          <a:xfrm>
            <a:off x="428596" y="214290"/>
            <a:ext cx="8229600" cy="1143000"/>
          </a:xfrm>
        </p:spPr>
        <p:txBody>
          <a:bodyPr/>
          <a:lstStyle/>
          <a:p>
            <a:pPr eaLnBrk="1" hangingPunct="1"/>
            <a:r>
              <a:rPr lang="tr-TR" dirty="0" smtClean="0"/>
              <a:t>Endüksiyon Ocağı</a:t>
            </a:r>
            <a:endParaRPr lang="en-US" dirty="0" smtClean="0"/>
          </a:p>
        </p:txBody>
      </p:sp>
      <p:sp>
        <p:nvSpPr>
          <p:cNvPr id="93188" name="Rectangle 3"/>
          <p:cNvSpPr>
            <a:spLocks noGrp="1" noChangeArrowheads="1"/>
          </p:cNvSpPr>
          <p:nvPr>
            <p:ph type="body" idx="1"/>
          </p:nvPr>
        </p:nvSpPr>
        <p:spPr>
          <a:xfrm>
            <a:off x="1447800" y="1447800"/>
            <a:ext cx="7391400" cy="5257800"/>
          </a:xfrm>
        </p:spPr>
        <p:txBody>
          <a:bodyPr/>
          <a:lstStyle/>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r>
              <a:rPr lang="tr-TR" sz="2000" smtClean="0"/>
              <a:t>			</a:t>
            </a:r>
          </a:p>
          <a:p>
            <a:pPr eaLnBrk="1" hangingPunct="1">
              <a:buFont typeface="Wingdings" pitchFamily="2" charset="2"/>
              <a:buNone/>
            </a:pPr>
            <a:endParaRPr lang="tr-TR" sz="2000" smtClean="0"/>
          </a:p>
          <a:p>
            <a:pPr eaLnBrk="1" hangingPunct="1">
              <a:buFont typeface="Wingdings" pitchFamily="2" charset="2"/>
              <a:buNone/>
            </a:pPr>
            <a:endParaRPr lang="tr-TR" sz="2000" smtClean="0"/>
          </a:p>
          <a:p>
            <a:pPr algn="ctr" eaLnBrk="1" hangingPunct="1">
              <a:buFont typeface="Wingdings" pitchFamily="2" charset="2"/>
              <a:buNone/>
            </a:pPr>
            <a:r>
              <a:rPr lang="tr-TR" sz="2000" smtClean="0"/>
              <a:t>Şekil</a:t>
            </a:r>
            <a:r>
              <a:rPr lang="en-US" sz="2000" smtClean="0"/>
              <a:t> 11.20  </a:t>
            </a:r>
            <a:r>
              <a:rPr lang="tr-TR" sz="2000" smtClean="0"/>
              <a:t>Endüksiyon ocağı</a:t>
            </a:r>
            <a:endParaRPr lang="en-US" sz="2000" smtClean="0"/>
          </a:p>
        </p:txBody>
      </p:sp>
      <p:grpSp>
        <p:nvGrpSpPr>
          <p:cNvPr id="2" name="Group 31"/>
          <p:cNvGrpSpPr>
            <a:grpSpLocks/>
          </p:cNvGrpSpPr>
          <p:nvPr/>
        </p:nvGrpSpPr>
        <p:grpSpPr bwMode="auto">
          <a:xfrm>
            <a:off x="1219200" y="1447800"/>
            <a:ext cx="7772400" cy="4038600"/>
            <a:chOff x="768" y="912"/>
            <a:chExt cx="4896" cy="2544"/>
          </a:xfrm>
        </p:grpSpPr>
        <p:pic>
          <p:nvPicPr>
            <p:cNvPr id="93190" name="Picture 4" descr="w0114c"/>
            <p:cNvPicPr>
              <a:picLocks noChangeAspect="1" noChangeArrowheads="1"/>
            </p:cNvPicPr>
            <p:nvPr/>
          </p:nvPicPr>
          <p:blipFill>
            <a:blip r:embed="rId3"/>
            <a:srcRect/>
            <a:stretch>
              <a:fillRect/>
            </a:stretch>
          </p:blipFill>
          <p:spPr bwMode="auto">
            <a:xfrm>
              <a:off x="830" y="912"/>
              <a:ext cx="4621" cy="2544"/>
            </a:xfrm>
            <a:prstGeom prst="rect">
              <a:avLst/>
            </a:prstGeom>
            <a:noFill/>
            <a:ln w="9525">
              <a:noFill/>
              <a:miter lim="800000"/>
              <a:headEnd/>
              <a:tailEnd/>
            </a:ln>
          </p:spPr>
        </p:pic>
        <p:sp>
          <p:nvSpPr>
            <p:cNvPr id="93191" name="Text Box 15"/>
            <p:cNvSpPr txBox="1">
              <a:spLocks noChangeArrowheads="1"/>
            </p:cNvSpPr>
            <p:nvPr/>
          </p:nvSpPr>
          <p:spPr bwMode="auto">
            <a:xfrm>
              <a:off x="768" y="1914"/>
              <a:ext cx="1071" cy="865"/>
            </a:xfrm>
            <a:prstGeom prst="rect">
              <a:avLst/>
            </a:prstGeom>
            <a:solidFill>
              <a:schemeClr val="bg1"/>
            </a:solidFill>
            <a:ln w="9525" algn="ctr">
              <a:noFill/>
              <a:miter lim="800000"/>
              <a:headEnd/>
              <a:tailEnd/>
            </a:ln>
          </p:spPr>
          <p:txBody>
            <a:bodyPr lIns="0" tIns="0" rIns="0" bIns="0">
              <a:spAutoFit/>
            </a:bodyPr>
            <a:lstStyle/>
            <a:p>
              <a:pPr algn="r"/>
              <a:r>
                <a:rPr lang="tr-TR"/>
                <a:t>Erimiş metal         (Oklar karıştırma etkisini göstermektedir)</a:t>
              </a:r>
            </a:p>
          </p:txBody>
        </p:sp>
        <p:sp>
          <p:nvSpPr>
            <p:cNvPr id="93192" name="Text Box 25"/>
            <p:cNvSpPr txBox="1">
              <a:spLocks noChangeArrowheads="1"/>
            </p:cNvSpPr>
            <p:nvPr/>
          </p:nvSpPr>
          <p:spPr bwMode="auto">
            <a:xfrm>
              <a:off x="3639" y="960"/>
              <a:ext cx="531" cy="173"/>
            </a:xfrm>
            <a:prstGeom prst="rect">
              <a:avLst/>
            </a:prstGeom>
            <a:solidFill>
              <a:schemeClr val="bg1"/>
            </a:solidFill>
            <a:ln w="9525" algn="ctr">
              <a:noFill/>
              <a:miter lim="800000"/>
              <a:headEnd/>
              <a:tailEnd/>
            </a:ln>
          </p:spPr>
          <p:txBody>
            <a:bodyPr lIns="0" tIns="0" rIns="0" bIns="0">
              <a:spAutoFit/>
            </a:bodyPr>
            <a:lstStyle/>
            <a:p>
              <a:r>
                <a:rPr lang="tr-TR"/>
                <a:t>Kapak</a:t>
              </a:r>
            </a:p>
          </p:txBody>
        </p:sp>
        <p:sp>
          <p:nvSpPr>
            <p:cNvPr id="93193" name="Text Box 26"/>
            <p:cNvSpPr txBox="1">
              <a:spLocks noChangeArrowheads="1"/>
            </p:cNvSpPr>
            <p:nvPr/>
          </p:nvSpPr>
          <p:spPr bwMode="auto">
            <a:xfrm>
              <a:off x="4176" y="1695"/>
              <a:ext cx="1488" cy="346"/>
            </a:xfrm>
            <a:prstGeom prst="rect">
              <a:avLst/>
            </a:prstGeom>
            <a:solidFill>
              <a:schemeClr val="bg1"/>
            </a:solidFill>
            <a:ln w="9525" algn="ctr">
              <a:noFill/>
              <a:miter lim="800000"/>
              <a:headEnd/>
              <a:tailEnd/>
            </a:ln>
          </p:spPr>
          <p:txBody>
            <a:bodyPr lIns="0" tIns="0" rIns="0" bIns="0">
              <a:spAutoFit/>
            </a:bodyPr>
            <a:lstStyle/>
            <a:p>
              <a:r>
                <a:rPr lang="tr-TR"/>
                <a:t>Bakırdan mamul endüksiyon bobinleri</a:t>
              </a:r>
            </a:p>
          </p:txBody>
        </p:sp>
        <p:sp>
          <p:nvSpPr>
            <p:cNvPr id="93194" name="Text Box 27"/>
            <p:cNvSpPr txBox="1">
              <a:spLocks noChangeArrowheads="1"/>
            </p:cNvSpPr>
            <p:nvPr/>
          </p:nvSpPr>
          <p:spPr bwMode="auto">
            <a:xfrm>
              <a:off x="4176" y="2993"/>
              <a:ext cx="1488" cy="173"/>
            </a:xfrm>
            <a:prstGeom prst="rect">
              <a:avLst/>
            </a:prstGeom>
            <a:solidFill>
              <a:schemeClr val="bg1"/>
            </a:solidFill>
            <a:ln w="9525" algn="ctr">
              <a:noFill/>
              <a:miter lim="800000"/>
              <a:headEnd/>
              <a:tailEnd/>
            </a:ln>
          </p:spPr>
          <p:txBody>
            <a:bodyPr lIns="0" tIns="0" rIns="0" bIns="0">
              <a:spAutoFit/>
            </a:bodyPr>
            <a:lstStyle/>
            <a:p>
              <a:r>
                <a:rPr lang="tr-TR"/>
                <a:t>Refrakter malzeme</a:t>
              </a:r>
            </a:p>
          </p:txBody>
        </p:sp>
      </p:grpSp>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3 Slayt Numarası Yer Tutucusu"/>
          <p:cNvSpPr>
            <a:spLocks noGrp="1"/>
          </p:cNvSpPr>
          <p:nvPr>
            <p:ph type="sldNum" sz="quarter" idx="10"/>
          </p:nvPr>
        </p:nvSpPr>
        <p:spPr>
          <a:noFill/>
        </p:spPr>
        <p:txBody>
          <a:bodyPr/>
          <a:lstStyle/>
          <a:p>
            <a:fld id="{CDB475DC-FEF0-432B-80A3-78EE765ACE36}" type="slidenum">
              <a:rPr lang="en-US" smtClean="0"/>
              <a:pPr/>
              <a:t>61</a:t>
            </a:fld>
            <a:endParaRPr lang="en-US" smtClean="0"/>
          </a:p>
        </p:txBody>
      </p:sp>
      <p:sp>
        <p:nvSpPr>
          <p:cNvPr id="94211" name="Rectangle 2"/>
          <p:cNvSpPr>
            <a:spLocks noGrp="1" noChangeArrowheads="1"/>
          </p:cNvSpPr>
          <p:nvPr>
            <p:ph type="title"/>
          </p:nvPr>
        </p:nvSpPr>
        <p:spPr>
          <a:xfrm>
            <a:off x="500034" y="0"/>
            <a:ext cx="8229600" cy="1143000"/>
          </a:xfrm>
        </p:spPr>
        <p:txBody>
          <a:bodyPr/>
          <a:lstStyle/>
          <a:p>
            <a:pPr eaLnBrk="1" hangingPunct="1"/>
            <a:r>
              <a:rPr lang="tr-TR" dirty="0" smtClean="0"/>
              <a:t>Kepçeler</a:t>
            </a:r>
            <a:endParaRPr lang="en-US" dirty="0" smtClean="0"/>
          </a:p>
        </p:txBody>
      </p:sp>
      <p:sp>
        <p:nvSpPr>
          <p:cNvPr id="94212" name="Rectangle 3"/>
          <p:cNvSpPr>
            <a:spLocks noGrp="1" noChangeArrowheads="1"/>
          </p:cNvSpPr>
          <p:nvPr>
            <p:ph type="body" idx="1"/>
          </p:nvPr>
        </p:nvSpPr>
        <p:spPr>
          <a:xfrm>
            <a:off x="1571604" y="1285860"/>
            <a:ext cx="7315200" cy="1524000"/>
          </a:xfrm>
        </p:spPr>
        <p:txBody>
          <a:bodyPr/>
          <a:lstStyle/>
          <a:p>
            <a:pPr eaLnBrk="1" hangingPunct="1"/>
            <a:r>
              <a:rPr lang="tr-TR" dirty="0" smtClean="0"/>
              <a:t>Erimiş metalin, eritme fırınından kalıba sevki, bazen potaları kullanarak yapılır</a:t>
            </a:r>
            <a:endParaRPr lang="en-US" dirty="0" smtClean="0"/>
          </a:p>
          <a:p>
            <a:pPr eaLnBrk="1" hangingPunct="1"/>
            <a:r>
              <a:rPr lang="tr-TR" dirty="0" smtClean="0"/>
              <a:t>Transfer, daha çok da, </a:t>
            </a:r>
            <a:r>
              <a:rPr lang="tr-TR" i="1" dirty="0" smtClean="0">
                <a:solidFill>
                  <a:srgbClr val="336699"/>
                </a:solidFill>
              </a:rPr>
              <a:t>kepçeler</a:t>
            </a:r>
            <a:r>
              <a:rPr lang="tr-TR" dirty="0" smtClean="0"/>
              <a:t> yardımıyla yapılır</a:t>
            </a:r>
            <a:endParaRPr lang="en-US"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en-US" sz="2000" dirty="0" smtClean="0"/>
          </a:p>
          <a:p>
            <a:pPr eaLnBrk="1" hangingPunct="1">
              <a:spcBef>
                <a:spcPct val="50000"/>
              </a:spcBef>
              <a:buClrTx/>
              <a:buFontTx/>
              <a:buNone/>
            </a:pPr>
            <a:endParaRPr lang="tr-TR" sz="2000" dirty="0" smtClean="0"/>
          </a:p>
          <a:p>
            <a:pPr eaLnBrk="1" hangingPunct="1">
              <a:spcBef>
                <a:spcPct val="50000"/>
              </a:spcBef>
              <a:buClrTx/>
              <a:buFontTx/>
              <a:buNone/>
            </a:pPr>
            <a:endParaRPr lang="en-US" dirty="0" smtClean="0"/>
          </a:p>
        </p:txBody>
      </p:sp>
      <p:grpSp>
        <p:nvGrpSpPr>
          <p:cNvPr id="2" name="Group 13"/>
          <p:cNvGrpSpPr>
            <a:grpSpLocks/>
          </p:cNvGrpSpPr>
          <p:nvPr/>
        </p:nvGrpSpPr>
        <p:grpSpPr bwMode="auto">
          <a:xfrm>
            <a:off x="762000" y="2590800"/>
            <a:ext cx="8229600" cy="3636963"/>
            <a:chOff x="720" y="1776"/>
            <a:chExt cx="4512" cy="2003"/>
          </a:xfrm>
        </p:grpSpPr>
        <p:pic>
          <p:nvPicPr>
            <p:cNvPr id="94215" name="Picture 4" descr="w0115c"/>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20" y="1837"/>
              <a:ext cx="4512" cy="1942"/>
            </a:xfrm>
            <a:prstGeom prst="rect">
              <a:avLst/>
            </a:prstGeom>
            <a:noFill/>
            <a:ln w="9525">
              <a:noFill/>
              <a:miter lim="800000"/>
              <a:headEnd/>
              <a:tailEnd/>
            </a:ln>
          </p:spPr>
        </p:pic>
        <p:sp>
          <p:nvSpPr>
            <p:cNvPr id="94216" name="Text Box 5"/>
            <p:cNvSpPr txBox="1">
              <a:spLocks noChangeArrowheads="1"/>
            </p:cNvSpPr>
            <p:nvPr/>
          </p:nvSpPr>
          <p:spPr bwMode="auto">
            <a:xfrm>
              <a:off x="750" y="1776"/>
              <a:ext cx="624" cy="303"/>
            </a:xfrm>
            <a:prstGeom prst="rect">
              <a:avLst/>
            </a:prstGeom>
            <a:solidFill>
              <a:schemeClr val="bg1"/>
            </a:solidFill>
            <a:ln w="9525" algn="ctr">
              <a:noFill/>
              <a:miter lim="800000"/>
              <a:headEnd/>
              <a:tailEnd/>
            </a:ln>
          </p:spPr>
          <p:txBody>
            <a:bodyPr lIns="0" tIns="0" rIns="0" bIns="0">
              <a:spAutoFit/>
            </a:bodyPr>
            <a:lstStyle/>
            <a:p>
              <a:r>
                <a:rPr lang="tr-TR"/>
                <a:t>Kren kancası</a:t>
              </a:r>
            </a:p>
          </p:txBody>
        </p:sp>
        <p:sp>
          <p:nvSpPr>
            <p:cNvPr id="94217" name="Text Box 6"/>
            <p:cNvSpPr txBox="1">
              <a:spLocks noChangeArrowheads="1"/>
            </p:cNvSpPr>
            <p:nvPr/>
          </p:nvSpPr>
          <p:spPr bwMode="auto">
            <a:xfrm>
              <a:off x="720" y="2442"/>
              <a:ext cx="480" cy="303"/>
            </a:xfrm>
            <a:prstGeom prst="rect">
              <a:avLst/>
            </a:prstGeom>
            <a:solidFill>
              <a:schemeClr val="bg1"/>
            </a:solidFill>
            <a:ln w="9525" algn="ctr">
              <a:noFill/>
              <a:miter lim="800000"/>
              <a:headEnd/>
              <a:tailEnd/>
            </a:ln>
          </p:spPr>
          <p:txBody>
            <a:bodyPr lIns="0" tIns="0" rIns="0" bIns="0">
              <a:spAutoFit/>
            </a:bodyPr>
            <a:lstStyle/>
            <a:p>
              <a:r>
                <a:rPr lang="tr-TR"/>
                <a:t>Dökme ağzı</a:t>
              </a:r>
            </a:p>
          </p:txBody>
        </p:sp>
        <p:sp>
          <p:nvSpPr>
            <p:cNvPr id="94218" name="Text Box 7"/>
            <p:cNvSpPr txBox="1">
              <a:spLocks noChangeArrowheads="1"/>
            </p:cNvSpPr>
            <p:nvPr/>
          </p:nvSpPr>
          <p:spPr bwMode="auto">
            <a:xfrm>
              <a:off x="2556" y="2462"/>
              <a:ext cx="852" cy="303"/>
            </a:xfrm>
            <a:prstGeom prst="rect">
              <a:avLst/>
            </a:prstGeom>
            <a:solidFill>
              <a:schemeClr val="bg1"/>
            </a:solidFill>
            <a:ln w="9525" algn="ctr">
              <a:noFill/>
              <a:miter lim="800000"/>
              <a:headEnd/>
              <a:tailEnd/>
            </a:ln>
          </p:spPr>
          <p:txBody>
            <a:bodyPr lIns="0" tIns="0" rIns="0" bIns="0">
              <a:spAutoFit/>
            </a:bodyPr>
            <a:lstStyle/>
            <a:p>
              <a:r>
                <a:rPr lang="tr-TR"/>
                <a:t>Devirme için dişli kutusu</a:t>
              </a:r>
            </a:p>
          </p:txBody>
        </p:sp>
        <p:sp>
          <p:nvSpPr>
            <p:cNvPr id="94219" name="Text Box 8"/>
            <p:cNvSpPr txBox="1">
              <a:spLocks noChangeArrowheads="1"/>
            </p:cNvSpPr>
            <p:nvPr/>
          </p:nvSpPr>
          <p:spPr bwMode="auto">
            <a:xfrm>
              <a:off x="2562" y="2868"/>
              <a:ext cx="672" cy="302"/>
            </a:xfrm>
            <a:prstGeom prst="rect">
              <a:avLst/>
            </a:prstGeom>
            <a:solidFill>
              <a:schemeClr val="bg1"/>
            </a:solidFill>
            <a:ln w="9525" algn="ctr">
              <a:noFill/>
              <a:miter lim="800000"/>
              <a:headEnd/>
              <a:tailEnd/>
            </a:ln>
          </p:spPr>
          <p:txBody>
            <a:bodyPr lIns="0" tIns="0" rIns="0" bIns="0">
              <a:spAutoFit/>
            </a:bodyPr>
            <a:lstStyle/>
            <a:p>
              <a:r>
                <a:rPr lang="tr-TR"/>
                <a:t>Döndürme kolu </a:t>
              </a:r>
            </a:p>
          </p:txBody>
        </p:sp>
        <p:sp>
          <p:nvSpPr>
            <p:cNvPr id="94220" name="Text Box 9"/>
            <p:cNvSpPr txBox="1">
              <a:spLocks noChangeArrowheads="1"/>
            </p:cNvSpPr>
            <p:nvPr/>
          </p:nvSpPr>
          <p:spPr bwMode="auto">
            <a:xfrm>
              <a:off x="3270" y="2826"/>
              <a:ext cx="480" cy="303"/>
            </a:xfrm>
            <a:prstGeom prst="rect">
              <a:avLst/>
            </a:prstGeom>
            <a:solidFill>
              <a:schemeClr val="bg1"/>
            </a:solidFill>
            <a:ln w="9525" algn="ctr">
              <a:noFill/>
              <a:miter lim="800000"/>
              <a:headEnd/>
              <a:tailEnd/>
            </a:ln>
          </p:spPr>
          <p:txBody>
            <a:bodyPr lIns="0" tIns="0" rIns="0" bIns="0">
              <a:spAutoFit/>
            </a:bodyPr>
            <a:lstStyle/>
            <a:p>
              <a:pPr algn="r"/>
              <a:r>
                <a:rPr lang="tr-TR"/>
                <a:t>Tuta- maklar</a:t>
              </a:r>
            </a:p>
          </p:txBody>
        </p:sp>
        <p:sp>
          <p:nvSpPr>
            <p:cNvPr id="94221" name="Text Box 10"/>
            <p:cNvSpPr txBox="1">
              <a:spLocks noChangeArrowheads="1"/>
            </p:cNvSpPr>
            <p:nvPr/>
          </p:nvSpPr>
          <p:spPr bwMode="auto">
            <a:xfrm>
              <a:off x="4026" y="2310"/>
              <a:ext cx="1104" cy="151"/>
            </a:xfrm>
            <a:prstGeom prst="rect">
              <a:avLst/>
            </a:prstGeom>
            <a:solidFill>
              <a:schemeClr val="bg1"/>
            </a:solidFill>
            <a:ln w="9525" algn="ctr">
              <a:noFill/>
              <a:miter lim="800000"/>
              <a:headEnd/>
              <a:tailEnd/>
            </a:ln>
          </p:spPr>
          <p:txBody>
            <a:bodyPr lIns="0" tIns="0" rIns="0" bIns="0">
              <a:spAutoFit/>
            </a:bodyPr>
            <a:lstStyle/>
            <a:p>
              <a:pPr algn="ctr"/>
              <a:r>
                <a:rPr lang="tr-TR"/>
                <a:t>Üstten görünüş</a:t>
              </a:r>
            </a:p>
          </p:txBody>
        </p:sp>
        <p:sp>
          <p:nvSpPr>
            <p:cNvPr id="94222" name="Text Box 11"/>
            <p:cNvSpPr txBox="1">
              <a:spLocks noChangeArrowheads="1"/>
            </p:cNvSpPr>
            <p:nvPr/>
          </p:nvSpPr>
          <p:spPr bwMode="auto">
            <a:xfrm>
              <a:off x="3936" y="3408"/>
              <a:ext cx="1104" cy="152"/>
            </a:xfrm>
            <a:prstGeom prst="rect">
              <a:avLst/>
            </a:prstGeom>
            <a:solidFill>
              <a:schemeClr val="bg1"/>
            </a:solidFill>
            <a:ln w="9525" algn="ctr">
              <a:noFill/>
              <a:miter lim="800000"/>
              <a:headEnd/>
              <a:tailEnd/>
            </a:ln>
          </p:spPr>
          <p:txBody>
            <a:bodyPr lIns="0" tIns="0" rIns="0" bIns="0">
              <a:spAutoFit/>
            </a:bodyPr>
            <a:lstStyle/>
            <a:p>
              <a:pPr algn="ctr"/>
              <a:r>
                <a:rPr lang="tr-TR"/>
                <a:t>Önden görünüş</a:t>
              </a:r>
            </a:p>
          </p:txBody>
        </p:sp>
      </p:grpSp>
      <p:sp>
        <p:nvSpPr>
          <p:cNvPr id="94214" name="Rectangle 14"/>
          <p:cNvSpPr>
            <a:spLocks noChangeArrowheads="1"/>
          </p:cNvSpPr>
          <p:nvPr/>
        </p:nvSpPr>
        <p:spPr bwMode="auto">
          <a:xfrm>
            <a:off x="76200" y="6451600"/>
            <a:ext cx="9067800" cy="304800"/>
          </a:xfrm>
          <a:prstGeom prst="rect">
            <a:avLst/>
          </a:prstGeom>
          <a:noFill/>
          <a:ln w="9525" algn="ctr">
            <a:noFill/>
            <a:miter lim="800000"/>
            <a:headEnd/>
            <a:tailEnd/>
          </a:ln>
        </p:spPr>
        <p:txBody>
          <a:bodyPr lIns="0" tIns="0" rIns="0" bIns="0">
            <a:spAutoFit/>
          </a:bodyPr>
          <a:lstStyle/>
          <a:p>
            <a:r>
              <a:rPr lang="tr-TR" sz="2000"/>
              <a:t>Şekil</a:t>
            </a:r>
            <a:r>
              <a:rPr lang="en-US" sz="2000"/>
              <a:t> 11.21  </a:t>
            </a:r>
            <a:r>
              <a:rPr lang="tr-TR" sz="2000"/>
              <a:t>İki yaygın kepçe türü</a:t>
            </a:r>
            <a:r>
              <a:rPr lang="en-US" sz="2000"/>
              <a:t>: (a) </a:t>
            </a:r>
            <a:r>
              <a:rPr lang="tr-TR" sz="2000"/>
              <a:t>kren kepçe ve (b) iki kişiyle taşınan kepçe</a:t>
            </a:r>
          </a:p>
        </p:txBody>
      </p:sp>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3 Slayt Numarası Yer Tutucusu"/>
          <p:cNvSpPr>
            <a:spLocks noGrp="1"/>
          </p:cNvSpPr>
          <p:nvPr>
            <p:ph type="sldNum" sz="quarter" idx="10"/>
          </p:nvPr>
        </p:nvSpPr>
        <p:spPr>
          <a:noFill/>
        </p:spPr>
        <p:txBody>
          <a:bodyPr/>
          <a:lstStyle/>
          <a:p>
            <a:fld id="{D6DCF34D-494A-4BB7-843B-6FA97071417D}" type="slidenum">
              <a:rPr lang="en-US" smtClean="0"/>
              <a:pPr/>
              <a:t>62</a:t>
            </a:fld>
            <a:endParaRPr lang="en-US" smtClean="0"/>
          </a:p>
        </p:txBody>
      </p:sp>
      <p:sp>
        <p:nvSpPr>
          <p:cNvPr id="95235" name="Rectangle 2"/>
          <p:cNvSpPr>
            <a:spLocks noGrp="1" noChangeArrowheads="1"/>
          </p:cNvSpPr>
          <p:nvPr>
            <p:ph type="title"/>
          </p:nvPr>
        </p:nvSpPr>
        <p:spPr/>
        <p:txBody>
          <a:bodyPr>
            <a:normAutofit fontScale="90000"/>
          </a:bodyPr>
          <a:lstStyle/>
          <a:p>
            <a:pPr eaLnBrk="1" hangingPunct="1">
              <a:spcBef>
                <a:spcPts val="600"/>
              </a:spcBef>
            </a:pPr>
            <a:r>
              <a:rPr lang="tr-TR" smtClean="0"/>
              <a:t>Katılaşmadan Sonraki İlave Aşamalar</a:t>
            </a:r>
            <a:endParaRPr lang="en-US" smtClean="0"/>
          </a:p>
        </p:txBody>
      </p:sp>
      <p:sp>
        <p:nvSpPr>
          <p:cNvPr id="95236" name="Rectangle 3"/>
          <p:cNvSpPr>
            <a:spLocks noGrp="1" noChangeArrowheads="1"/>
          </p:cNvSpPr>
          <p:nvPr>
            <p:ph type="body" idx="1"/>
          </p:nvPr>
        </p:nvSpPr>
        <p:spPr/>
        <p:txBody>
          <a:bodyPr/>
          <a:lstStyle/>
          <a:p>
            <a:pPr eaLnBrk="1" hangingPunct="1"/>
            <a:r>
              <a:rPr lang="tr-TR" dirty="0" smtClean="0"/>
              <a:t>Budama</a:t>
            </a:r>
            <a:endParaRPr lang="en-US" dirty="0" smtClean="0"/>
          </a:p>
          <a:p>
            <a:pPr eaLnBrk="1" hangingPunct="1"/>
            <a:r>
              <a:rPr lang="tr-TR" dirty="0" smtClean="0"/>
              <a:t>Maçanın çıkarılması</a:t>
            </a:r>
            <a:endParaRPr lang="en-US" dirty="0" smtClean="0"/>
          </a:p>
          <a:p>
            <a:pPr eaLnBrk="1" hangingPunct="1"/>
            <a:r>
              <a:rPr lang="tr-TR" dirty="0" smtClean="0"/>
              <a:t>Yüzey temizliği</a:t>
            </a:r>
            <a:endParaRPr lang="en-US" dirty="0" smtClean="0"/>
          </a:p>
          <a:p>
            <a:pPr eaLnBrk="1" hangingPunct="1"/>
            <a:r>
              <a:rPr lang="tr-TR" dirty="0" smtClean="0"/>
              <a:t>Muayene</a:t>
            </a:r>
            <a:endParaRPr lang="en-US" dirty="0" smtClean="0"/>
          </a:p>
          <a:p>
            <a:pPr eaLnBrk="1" hangingPunct="1"/>
            <a:r>
              <a:rPr lang="tr-TR" dirty="0" smtClean="0"/>
              <a:t>Tamir (gerekirse)</a:t>
            </a:r>
            <a:endParaRPr lang="en-US" dirty="0" smtClean="0"/>
          </a:p>
          <a:p>
            <a:pPr eaLnBrk="1" hangingPunct="1"/>
            <a:r>
              <a:rPr lang="tr-TR" dirty="0" smtClean="0"/>
              <a:t>Isıl işlem</a:t>
            </a:r>
            <a:r>
              <a:rPr lang="en-US" dirty="0" smtClean="0"/>
              <a:t>  </a:t>
            </a:r>
          </a:p>
        </p:txBody>
      </p:sp>
    </p:spTree>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3 Slayt Numarası Yer Tutucusu"/>
          <p:cNvSpPr>
            <a:spLocks noGrp="1"/>
          </p:cNvSpPr>
          <p:nvPr>
            <p:ph type="sldNum" sz="quarter" idx="10"/>
          </p:nvPr>
        </p:nvSpPr>
        <p:spPr>
          <a:noFill/>
        </p:spPr>
        <p:txBody>
          <a:bodyPr/>
          <a:lstStyle/>
          <a:p>
            <a:fld id="{01952A5C-40A3-4E4A-A697-23D560D3DCAC}" type="slidenum">
              <a:rPr lang="en-US" smtClean="0"/>
              <a:pPr/>
              <a:t>63</a:t>
            </a:fld>
            <a:endParaRPr lang="en-US" smtClean="0"/>
          </a:p>
        </p:txBody>
      </p:sp>
      <p:sp>
        <p:nvSpPr>
          <p:cNvPr id="96259" name="Rectangle 2"/>
          <p:cNvSpPr>
            <a:spLocks noGrp="1" noChangeArrowheads="1"/>
          </p:cNvSpPr>
          <p:nvPr>
            <p:ph type="title"/>
          </p:nvPr>
        </p:nvSpPr>
        <p:spPr/>
        <p:txBody>
          <a:bodyPr/>
          <a:lstStyle/>
          <a:p>
            <a:pPr eaLnBrk="1" hangingPunct="1">
              <a:spcBef>
                <a:spcPts val="600"/>
              </a:spcBef>
            </a:pPr>
            <a:r>
              <a:rPr lang="tr-TR" smtClean="0"/>
              <a:t>Budama</a:t>
            </a:r>
            <a:endParaRPr lang="en-US" smtClean="0"/>
          </a:p>
        </p:txBody>
      </p:sp>
      <p:sp>
        <p:nvSpPr>
          <p:cNvPr id="96260" name="Rectangle 3"/>
          <p:cNvSpPr>
            <a:spLocks noGrp="1" noChangeArrowheads="1"/>
          </p:cNvSpPr>
          <p:nvPr>
            <p:ph type="body" idx="1"/>
          </p:nvPr>
        </p:nvSpPr>
        <p:spPr/>
        <p:txBody>
          <a:bodyPr/>
          <a:lstStyle/>
          <a:p>
            <a:pPr eaLnBrk="1" hangingPunct="1">
              <a:buFont typeface="Wingdings" pitchFamily="2" charset="2"/>
              <a:buNone/>
            </a:pPr>
            <a:r>
              <a:rPr lang="tr-TR" smtClean="0"/>
              <a:t>Düşey ve yatay yollukların, besleyicilerin, ayırma yüzeyi çapaklarının, maça desteklerinin ve diğer fazla metalin döküm parçadan uzaklaştırılması</a:t>
            </a:r>
            <a:endParaRPr lang="en-US" smtClean="0"/>
          </a:p>
          <a:p>
            <a:pPr eaLnBrk="1" hangingPunct="1"/>
            <a:r>
              <a:rPr lang="tr-TR" smtClean="0"/>
              <a:t>Gevrek döküm alaşımlarda ve kesiti nisbeten küçük olanlarda, fazlalıklar kırılarak uzaklaştırılabilir</a:t>
            </a:r>
            <a:endParaRPr lang="en-US" smtClean="0"/>
          </a:p>
          <a:p>
            <a:pPr eaLnBrk="1" hangingPunct="1"/>
            <a:r>
              <a:rPr lang="tr-TR" smtClean="0"/>
              <a:t>Aksi halde, çekiçleme, kesme, el testeresiyle kesme, bantlı testereyle kesme, taşlama ve değişik alevle kesme yöntemleri kullanılır</a:t>
            </a:r>
            <a:endParaRPr lang="en-US" smtClean="0"/>
          </a:p>
        </p:txBody>
      </p:sp>
    </p:spTree>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3 Slayt Numarası Yer Tutucusu"/>
          <p:cNvSpPr>
            <a:spLocks noGrp="1"/>
          </p:cNvSpPr>
          <p:nvPr>
            <p:ph type="sldNum" sz="quarter" idx="10"/>
          </p:nvPr>
        </p:nvSpPr>
        <p:spPr>
          <a:noFill/>
        </p:spPr>
        <p:txBody>
          <a:bodyPr/>
          <a:lstStyle/>
          <a:p>
            <a:fld id="{2C05ADCF-C5AA-4306-B6D7-BAC5FF4B8E7A}" type="slidenum">
              <a:rPr lang="en-US" smtClean="0"/>
              <a:pPr/>
              <a:t>64</a:t>
            </a:fld>
            <a:endParaRPr lang="en-US" smtClean="0"/>
          </a:p>
        </p:txBody>
      </p:sp>
      <p:sp>
        <p:nvSpPr>
          <p:cNvPr id="97283" name="Rectangle 2"/>
          <p:cNvSpPr>
            <a:spLocks noGrp="1" noChangeArrowheads="1"/>
          </p:cNvSpPr>
          <p:nvPr>
            <p:ph type="title"/>
          </p:nvPr>
        </p:nvSpPr>
        <p:spPr/>
        <p:txBody>
          <a:bodyPr/>
          <a:lstStyle/>
          <a:p>
            <a:pPr eaLnBrk="1" hangingPunct="1">
              <a:spcBef>
                <a:spcPts val="600"/>
              </a:spcBef>
            </a:pPr>
            <a:r>
              <a:rPr lang="tr-TR" smtClean="0"/>
              <a:t>Maçanın Çıkarılması</a:t>
            </a:r>
            <a:endParaRPr lang="en-US" smtClean="0"/>
          </a:p>
        </p:txBody>
      </p:sp>
      <p:sp>
        <p:nvSpPr>
          <p:cNvPr id="97284" name="Rectangle 3"/>
          <p:cNvSpPr>
            <a:spLocks noGrp="1" noChangeArrowheads="1"/>
          </p:cNvSpPr>
          <p:nvPr>
            <p:ph type="body" idx="1"/>
          </p:nvPr>
        </p:nvSpPr>
        <p:spPr/>
        <p:txBody>
          <a:bodyPr/>
          <a:lstStyle/>
          <a:p>
            <a:pPr eaLnBrk="1" hangingPunct="1">
              <a:buFont typeface="Wingdings" pitchFamily="2" charset="2"/>
              <a:buNone/>
            </a:pPr>
            <a:r>
              <a:rPr lang="tr-TR" smtClean="0"/>
              <a:t>Maça kullanılmışsa, bunların uzaklaştırılması gerekir</a:t>
            </a:r>
            <a:r>
              <a:rPr lang="en-US" smtClean="0"/>
              <a:t>  </a:t>
            </a:r>
          </a:p>
          <a:p>
            <a:pPr eaLnBrk="1" hangingPunct="1"/>
            <a:r>
              <a:rPr lang="tr-TR" smtClean="0"/>
              <a:t>Çoğu maça bağlayıcı içerir ve bağlayıcı tahrip olduğundan, dökümden dökülerek çıkarlar</a:t>
            </a:r>
            <a:endParaRPr lang="en-US" smtClean="0"/>
          </a:p>
          <a:p>
            <a:pPr eaLnBrk="1" hangingPunct="1"/>
            <a:r>
              <a:rPr lang="tr-TR" smtClean="0"/>
              <a:t>Bazı durumlarda, dökümü elle veya mekanik olarak sarsarak çıkarılabilir</a:t>
            </a:r>
            <a:endParaRPr lang="en-US" smtClean="0"/>
          </a:p>
          <a:p>
            <a:pPr eaLnBrk="1" hangingPunct="1"/>
            <a:r>
              <a:rPr lang="tr-TR" smtClean="0"/>
              <a:t>Nadiren de, maçalar, bağlayıcı maddeyi kimyasal olarak çözerek uzaklaştırılır</a:t>
            </a:r>
            <a:endParaRPr lang="en-US" smtClean="0"/>
          </a:p>
          <a:p>
            <a:pPr eaLnBrk="1" hangingPunct="1"/>
            <a:r>
              <a:rPr lang="tr-TR" smtClean="0"/>
              <a:t>Katı maçalar çekiçlenmeli veya presle itilmelidir</a:t>
            </a:r>
            <a:endParaRPr lang="en-US" smtClean="0"/>
          </a:p>
        </p:txBody>
      </p:sp>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3 Slayt Numarası Yer Tutucusu"/>
          <p:cNvSpPr>
            <a:spLocks noGrp="1"/>
          </p:cNvSpPr>
          <p:nvPr>
            <p:ph type="sldNum" sz="quarter" idx="10"/>
          </p:nvPr>
        </p:nvSpPr>
        <p:spPr>
          <a:noFill/>
        </p:spPr>
        <p:txBody>
          <a:bodyPr/>
          <a:lstStyle/>
          <a:p>
            <a:fld id="{B239BDAC-F2C8-46B0-8C05-FB3F3DBB0D37}" type="slidenum">
              <a:rPr lang="en-US" smtClean="0"/>
              <a:pPr/>
              <a:t>65</a:t>
            </a:fld>
            <a:endParaRPr lang="en-US" smtClean="0"/>
          </a:p>
        </p:txBody>
      </p:sp>
      <p:sp>
        <p:nvSpPr>
          <p:cNvPr id="98307" name="Rectangle 2"/>
          <p:cNvSpPr>
            <a:spLocks noGrp="1" noChangeArrowheads="1"/>
          </p:cNvSpPr>
          <p:nvPr>
            <p:ph type="title"/>
          </p:nvPr>
        </p:nvSpPr>
        <p:spPr/>
        <p:txBody>
          <a:bodyPr/>
          <a:lstStyle/>
          <a:p>
            <a:pPr eaLnBrk="1" hangingPunct="1">
              <a:spcBef>
                <a:spcPts val="600"/>
              </a:spcBef>
            </a:pPr>
            <a:r>
              <a:rPr lang="tr-TR" smtClean="0"/>
              <a:t>Yüzey Temizliği</a:t>
            </a:r>
            <a:endParaRPr lang="en-US" smtClean="0"/>
          </a:p>
        </p:txBody>
      </p:sp>
      <p:sp>
        <p:nvSpPr>
          <p:cNvPr id="98308" name="Rectangle 3"/>
          <p:cNvSpPr>
            <a:spLocks noGrp="1" noChangeArrowheads="1"/>
          </p:cNvSpPr>
          <p:nvPr>
            <p:ph type="body" idx="1"/>
          </p:nvPr>
        </p:nvSpPr>
        <p:spPr/>
        <p:txBody>
          <a:bodyPr/>
          <a:lstStyle/>
          <a:p>
            <a:pPr eaLnBrk="1" hangingPunct="1">
              <a:buFont typeface="Wingdings" pitchFamily="2" charset="2"/>
              <a:buNone/>
            </a:pPr>
            <a:r>
              <a:rPr lang="tr-TR" smtClean="0"/>
              <a:t>Döküm yüzeyinden kumun temizlenmesi ve yüzey görünümünün iyileştirilmesi</a:t>
            </a:r>
            <a:r>
              <a:rPr lang="en-US" smtClean="0"/>
              <a:t>  </a:t>
            </a:r>
          </a:p>
          <a:p>
            <a:pPr eaLnBrk="1" hangingPunct="1"/>
            <a:r>
              <a:rPr lang="tr-TR" smtClean="0"/>
              <a:t>Temizleme yöntemleri</a:t>
            </a:r>
            <a:r>
              <a:rPr lang="en-US" smtClean="0"/>
              <a:t>: </a:t>
            </a:r>
            <a:r>
              <a:rPr lang="tr-TR" smtClean="0"/>
              <a:t>aşındırıcı  içinde titreşim</a:t>
            </a:r>
            <a:r>
              <a:rPr lang="en-US" smtClean="0"/>
              <a:t>, </a:t>
            </a:r>
            <a:r>
              <a:rPr lang="tr-TR" smtClean="0"/>
              <a:t>kaba kum taneleri veya metal bilyelerle hava püskürtme</a:t>
            </a:r>
            <a:r>
              <a:rPr lang="en-US" smtClean="0"/>
              <a:t>, </a:t>
            </a:r>
            <a:r>
              <a:rPr lang="tr-TR" smtClean="0"/>
              <a:t>tel fırçalama</a:t>
            </a:r>
            <a:r>
              <a:rPr lang="en-US" smtClean="0"/>
              <a:t>, </a:t>
            </a:r>
            <a:r>
              <a:rPr lang="tr-TR" smtClean="0"/>
              <a:t>silme ve kimyasal dağlama</a:t>
            </a:r>
            <a:r>
              <a:rPr lang="en-US" smtClean="0"/>
              <a:t>  </a:t>
            </a:r>
          </a:p>
          <a:p>
            <a:pPr eaLnBrk="1" hangingPunct="1"/>
            <a:r>
              <a:rPr lang="tr-TR" smtClean="0"/>
              <a:t>Yüzey temizleme, kum döküm için çok önemlidir</a:t>
            </a:r>
            <a:endParaRPr lang="en-US" smtClean="0"/>
          </a:p>
          <a:p>
            <a:pPr lvl="1" eaLnBrk="1" hangingPunct="1"/>
            <a:r>
              <a:rPr lang="tr-TR" sz="2400" smtClean="0"/>
              <a:t>Çoğu kalıcı kalıba dökümde bu adımdan kaçınılabilir</a:t>
            </a:r>
            <a:endParaRPr lang="en-US" sz="2400" smtClean="0"/>
          </a:p>
          <a:p>
            <a:pPr eaLnBrk="1" hangingPunct="1"/>
            <a:r>
              <a:rPr lang="tr-TR" smtClean="0"/>
              <a:t>Dökümde hatalar olabilir ve bunların varlığının ortaya çıkarılması için muayeneye gerek vardır</a:t>
            </a:r>
            <a:endParaRPr lang="en-US" smtClean="0"/>
          </a:p>
        </p:txBody>
      </p:sp>
    </p:spTree>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3 Slayt Numarası Yer Tutucusu"/>
          <p:cNvSpPr>
            <a:spLocks noGrp="1"/>
          </p:cNvSpPr>
          <p:nvPr>
            <p:ph type="sldNum" sz="quarter" idx="10"/>
          </p:nvPr>
        </p:nvSpPr>
        <p:spPr>
          <a:noFill/>
        </p:spPr>
        <p:txBody>
          <a:bodyPr/>
          <a:lstStyle/>
          <a:p>
            <a:fld id="{91DA42D2-A7F6-4853-809B-A4FDA446C27E}" type="slidenum">
              <a:rPr lang="en-US" smtClean="0"/>
              <a:pPr/>
              <a:t>66</a:t>
            </a:fld>
            <a:endParaRPr lang="en-US" smtClean="0"/>
          </a:p>
        </p:txBody>
      </p:sp>
      <p:sp>
        <p:nvSpPr>
          <p:cNvPr id="99331" name="Rectangle 2"/>
          <p:cNvSpPr>
            <a:spLocks noGrp="1" noChangeArrowheads="1"/>
          </p:cNvSpPr>
          <p:nvPr>
            <p:ph type="title"/>
          </p:nvPr>
        </p:nvSpPr>
        <p:spPr/>
        <p:txBody>
          <a:bodyPr/>
          <a:lstStyle/>
          <a:p>
            <a:pPr eaLnBrk="1" hangingPunct="1">
              <a:spcBef>
                <a:spcPts val="600"/>
              </a:spcBef>
            </a:pPr>
            <a:r>
              <a:rPr lang="tr-TR" dirty="0" smtClean="0"/>
              <a:t>Isıl İşlem</a:t>
            </a:r>
            <a:endParaRPr lang="en-US" dirty="0" smtClean="0"/>
          </a:p>
        </p:txBody>
      </p:sp>
      <p:sp>
        <p:nvSpPr>
          <p:cNvPr id="99332" name="Rectangle 3"/>
          <p:cNvSpPr>
            <a:spLocks noGrp="1" noChangeArrowheads="1"/>
          </p:cNvSpPr>
          <p:nvPr>
            <p:ph type="body" idx="1"/>
          </p:nvPr>
        </p:nvSpPr>
        <p:spPr/>
        <p:txBody>
          <a:bodyPr/>
          <a:lstStyle/>
          <a:p>
            <a:pPr eaLnBrk="1" hangingPunct="1"/>
            <a:r>
              <a:rPr lang="tr-TR" dirty="0" smtClean="0"/>
              <a:t>Özelliklerini geliştirmek için döküm parçalara genellikle ısıl işlem uygulanır</a:t>
            </a:r>
            <a:r>
              <a:rPr lang="en-US" dirty="0" smtClean="0"/>
              <a:t> </a:t>
            </a:r>
          </a:p>
          <a:p>
            <a:pPr eaLnBrk="1" hangingPunct="1"/>
            <a:r>
              <a:rPr lang="tr-TR" dirty="0" smtClean="0"/>
              <a:t>Bir döküme ısıl işlem uygulama nedenleri:</a:t>
            </a:r>
            <a:endParaRPr lang="en-US" dirty="0" smtClean="0"/>
          </a:p>
          <a:p>
            <a:pPr lvl="1" eaLnBrk="1" hangingPunct="1"/>
            <a:r>
              <a:rPr lang="tr-TR" sz="2400" dirty="0" smtClean="0"/>
              <a:t>Talaş kaldırma gibi sonraki işlemler için</a:t>
            </a:r>
            <a:endParaRPr lang="en-US" sz="2400" dirty="0" smtClean="0"/>
          </a:p>
          <a:p>
            <a:pPr lvl="1" eaLnBrk="1" hangingPunct="1"/>
            <a:r>
              <a:rPr lang="tr-TR" sz="2400" dirty="0" smtClean="0"/>
              <a:t>Parçanın servisteki uygulaması için istenen özelliklerin kazandırılması için</a:t>
            </a:r>
          </a:p>
          <a:p>
            <a:pPr lvl="1" eaLnBrk="1" hangingPunct="1"/>
            <a:r>
              <a:rPr lang="tr-TR" sz="2400" dirty="0" smtClean="0"/>
              <a:t>İç yapısal bozuklukları gidermek</a:t>
            </a:r>
            <a:endParaRPr lang="en-US" sz="2400" dirty="0" smtClean="0"/>
          </a:p>
        </p:txBody>
      </p:sp>
    </p:spTree>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3 Slayt Numarası Yer Tutucusu"/>
          <p:cNvSpPr>
            <a:spLocks noGrp="1"/>
          </p:cNvSpPr>
          <p:nvPr>
            <p:ph type="sldNum" sz="quarter" idx="10"/>
          </p:nvPr>
        </p:nvSpPr>
        <p:spPr>
          <a:noFill/>
        </p:spPr>
        <p:txBody>
          <a:bodyPr/>
          <a:lstStyle/>
          <a:p>
            <a:fld id="{63134A8A-F65A-4D5C-B054-1B810E67F466}" type="slidenum">
              <a:rPr lang="en-US" smtClean="0"/>
              <a:pPr/>
              <a:t>67</a:t>
            </a:fld>
            <a:endParaRPr lang="en-US" smtClean="0"/>
          </a:p>
        </p:txBody>
      </p:sp>
      <p:sp>
        <p:nvSpPr>
          <p:cNvPr id="100355" name="Rectangle 2"/>
          <p:cNvSpPr>
            <a:spLocks noGrp="1" noChangeArrowheads="1"/>
          </p:cNvSpPr>
          <p:nvPr>
            <p:ph type="title"/>
          </p:nvPr>
        </p:nvSpPr>
        <p:spPr/>
        <p:txBody>
          <a:bodyPr/>
          <a:lstStyle/>
          <a:p>
            <a:pPr eaLnBrk="1" hangingPunct="1">
              <a:spcBef>
                <a:spcPts val="600"/>
              </a:spcBef>
            </a:pPr>
            <a:r>
              <a:rPr lang="tr-TR" smtClean="0"/>
              <a:t>Döküm Kalitesi</a:t>
            </a:r>
            <a:endParaRPr lang="en-US" smtClean="0"/>
          </a:p>
        </p:txBody>
      </p:sp>
      <p:sp>
        <p:nvSpPr>
          <p:cNvPr id="100356" name="Rectangle 3"/>
          <p:cNvSpPr>
            <a:spLocks noGrp="1" noChangeArrowheads="1"/>
          </p:cNvSpPr>
          <p:nvPr>
            <p:ph type="body" idx="1"/>
          </p:nvPr>
        </p:nvSpPr>
        <p:spPr/>
        <p:txBody>
          <a:bodyPr/>
          <a:lstStyle/>
          <a:p>
            <a:pPr eaLnBrk="1" hangingPunct="1"/>
            <a:r>
              <a:rPr lang="tr-TR" smtClean="0"/>
              <a:t>Döküm işleminde, üründe kalite hatalarıyla sonuçlanacak pek çok yanlış şey yapma olasılığı vardır</a:t>
            </a:r>
            <a:endParaRPr lang="en-US" smtClean="0"/>
          </a:p>
          <a:p>
            <a:pPr eaLnBrk="1" hangingPunct="1"/>
            <a:r>
              <a:rPr lang="tr-TR" smtClean="0"/>
              <a:t>Hatalar aşağıdaki gibi sınıflandırılabilir</a:t>
            </a:r>
            <a:r>
              <a:rPr lang="en-US" smtClean="0"/>
              <a:t>:</a:t>
            </a:r>
          </a:p>
          <a:p>
            <a:pPr lvl="1" eaLnBrk="1" hangingPunct="1"/>
            <a:r>
              <a:rPr lang="tr-TR" sz="2400" smtClean="0"/>
              <a:t>Tüm döküm yöntemlerinde görülebilecek yaygın hatalar</a:t>
            </a:r>
            <a:endParaRPr lang="en-US" sz="2400" smtClean="0"/>
          </a:p>
          <a:p>
            <a:pPr lvl="1" eaLnBrk="1" hangingPunct="1"/>
            <a:r>
              <a:rPr lang="tr-TR" sz="2400" smtClean="0"/>
              <a:t>Kum döküm işlemiyle ilgili hatalar</a:t>
            </a:r>
            <a:endParaRPr lang="en-US" sz="2400" smtClean="0"/>
          </a:p>
        </p:txBody>
      </p:sp>
    </p:spTree>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3 Slayt Numarası Yer Tutucusu"/>
          <p:cNvSpPr>
            <a:spLocks noGrp="1"/>
          </p:cNvSpPr>
          <p:nvPr>
            <p:ph type="sldNum" sz="quarter" idx="10"/>
          </p:nvPr>
        </p:nvSpPr>
        <p:spPr>
          <a:noFill/>
        </p:spPr>
        <p:txBody>
          <a:bodyPr/>
          <a:lstStyle/>
          <a:p>
            <a:fld id="{9E2F9FD2-2A0D-483C-B6CE-C7B8CE81846D}" type="slidenum">
              <a:rPr lang="en-US" smtClean="0"/>
              <a:pPr/>
              <a:t>68</a:t>
            </a:fld>
            <a:endParaRPr lang="en-US" dirty="0" smtClean="0"/>
          </a:p>
        </p:txBody>
      </p:sp>
      <p:sp>
        <p:nvSpPr>
          <p:cNvPr id="101379" name="Rectangle 3"/>
          <p:cNvSpPr>
            <a:spLocks noGrp="1" noChangeArrowheads="1"/>
          </p:cNvSpPr>
          <p:nvPr>
            <p:ph type="body" idx="1"/>
          </p:nvPr>
        </p:nvSpPr>
        <p:spPr>
          <a:xfrm>
            <a:off x="1676400" y="1295400"/>
            <a:ext cx="6705600" cy="762000"/>
          </a:xfrm>
        </p:spPr>
        <p:txBody>
          <a:bodyPr>
            <a:normAutofit lnSpcReduction="10000"/>
          </a:bodyPr>
          <a:lstStyle/>
          <a:p>
            <a:pPr eaLnBrk="1" hangingPunct="1">
              <a:lnSpc>
                <a:spcPct val="90000"/>
              </a:lnSpc>
              <a:buFont typeface="Wingdings" pitchFamily="2" charset="2"/>
              <a:buNone/>
            </a:pPr>
            <a:r>
              <a:rPr lang="tr-TR" smtClean="0"/>
              <a:t>Kalıp boşluğu tamamen dolmadan katılaşan bir döküm</a:t>
            </a:r>
            <a:endParaRPr lang="en-US" smtClean="0"/>
          </a:p>
        </p:txBody>
      </p:sp>
      <p:sp>
        <p:nvSpPr>
          <p:cNvPr id="101380" name="Text Box 5"/>
          <p:cNvSpPr txBox="1">
            <a:spLocks noChangeArrowheads="1"/>
          </p:cNvSpPr>
          <p:nvPr/>
        </p:nvSpPr>
        <p:spPr bwMode="auto">
          <a:xfrm>
            <a:off x="533400" y="5562600"/>
            <a:ext cx="79248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en-US" sz="2000" dirty="0" smtClean="0"/>
              <a:t>1</a:t>
            </a:r>
            <a:r>
              <a:rPr lang="tr-TR" sz="2000" dirty="0" smtClean="0"/>
              <a:t>.</a:t>
            </a:r>
            <a:r>
              <a:rPr lang="en-US" sz="2000" dirty="0" smtClean="0"/>
              <a:t>  </a:t>
            </a:r>
            <a:r>
              <a:rPr lang="tr-TR" sz="2000" dirty="0"/>
              <a:t>Dökümdeki bazı yaygın hatalar</a:t>
            </a:r>
            <a:r>
              <a:rPr lang="en-US" sz="2000" dirty="0"/>
              <a:t>: (a) </a:t>
            </a:r>
            <a:r>
              <a:rPr lang="tr-TR" sz="2000" dirty="0"/>
              <a:t>eksik döküm</a:t>
            </a:r>
            <a:endParaRPr lang="en-US" sz="2400" dirty="0">
              <a:latin typeface="Times New Roman" pitchFamily="18" charset="0"/>
            </a:endParaRPr>
          </a:p>
        </p:txBody>
      </p:sp>
      <p:sp>
        <p:nvSpPr>
          <p:cNvPr id="101381" name="Rectangle 7"/>
          <p:cNvSpPr>
            <a:spLocks noChangeArrowheads="1"/>
          </p:cNvSpPr>
          <p:nvPr/>
        </p:nvSpPr>
        <p:spPr bwMode="auto">
          <a:xfrm>
            <a:off x="1935163" y="533400"/>
            <a:ext cx="5334000" cy="584200"/>
          </a:xfrm>
          <a:prstGeom prst="rect">
            <a:avLst/>
          </a:prstGeom>
          <a:noFill/>
          <a:ln w="9525">
            <a:noFill/>
            <a:miter lim="800000"/>
            <a:headEnd/>
            <a:tailEnd/>
          </a:ln>
        </p:spPr>
        <p:txBody>
          <a:bodyPr wrap="none">
            <a:spAutoFit/>
          </a:bodyPr>
          <a:lstStyle/>
          <a:p>
            <a:pPr algn="ctr">
              <a:spcBef>
                <a:spcPct val="0"/>
              </a:spcBef>
            </a:pPr>
            <a:r>
              <a:rPr lang="tr-TR" sz="3200" dirty="0">
                <a:solidFill>
                  <a:srgbClr val="006699"/>
                </a:solidFill>
              </a:rPr>
              <a:t>Genel Hatalar</a:t>
            </a:r>
            <a:r>
              <a:rPr lang="en-US" sz="3200" dirty="0">
                <a:solidFill>
                  <a:srgbClr val="006699"/>
                </a:solidFill>
              </a:rPr>
              <a:t>: </a:t>
            </a:r>
            <a:r>
              <a:rPr lang="tr-TR" sz="3200" dirty="0">
                <a:solidFill>
                  <a:srgbClr val="006699"/>
                </a:solidFill>
              </a:rPr>
              <a:t>Eksik Döküm</a:t>
            </a:r>
            <a:endParaRPr lang="en-US" sz="3200" dirty="0">
              <a:solidFill>
                <a:srgbClr val="006699"/>
              </a:solidFill>
            </a:endParaRPr>
          </a:p>
        </p:txBody>
      </p:sp>
      <p:grpSp>
        <p:nvGrpSpPr>
          <p:cNvPr id="2" name="Group 12"/>
          <p:cNvGrpSpPr>
            <a:grpSpLocks/>
          </p:cNvGrpSpPr>
          <p:nvPr/>
        </p:nvGrpSpPr>
        <p:grpSpPr bwMode="auto">
          <a:xfrm>
            <a:off x="2971800" y="2352675"/>
            <a:ext cx="3505200" cy="3095625"/>
            <a:chOff x="1872" y="1482"/>
            <a:chExt cx="2208" cy="1950"/>
          </a:xfrm>
        </p:grpSpPr>
        <p:pic>
          <p:nvPicPr>
            <p:cNvPr id="101383" name="Picture 6" descr="w0116ca"/>
            <p:cNvPicPr>
              <a:picLocks noChangeAspect="1" noChangeArrowheads="1"/>
            </p:cNvPicPr>
            <p:nvPr/>
          </p:nvPicPr>
          <p:blipFill>
            <a:blip r:embed="rId3"/>
            <a:srcRect/>
            <a:stretch>
              <a:fillRect/>
            </a:stretch>
          </p:blipFill>
          <p:spPr bwMode="auto">
            <a:xfrm>
              <a:off x="1872" y="1482"/>
              <a:ext cx="2208" cy="1950"/>
            </a:xfrm>
            <a:prstGeom prst="rect">
              <a:avLst/>
            </a:prstGeom>
            <a:noFill/>
            <a:ln w="9525">
              <a:noFill/>
              <a:miter lim="800000"/>
              <a:headEnd/>
              <a:tailEnd/>
            </a:ln>
          </p:spPr>
        </p:pic>
        <p:sp>
          <p:nvSpPr>
            <p:cNvPr id="101384" name="Text Box 8"/>
            <p:cNvSpPr txBox="1">
              <a:spLocks noChangeArrowheads="1"/>
            </p:cNvSpPr>
            <p:nvPr/>
          </p:nvSpPr>
          <p:spPr bwMode="auto">
            <a:xfrm>
              <a:off x="2664" y="2166"/>
              <a:ext cx="1014" cy="465"/>
            </a:xfrm>
            <a:prstGeom prst="rect">
              <a:avLst/>
            </a:prstGeom>
            <a:solidFill>
              <a:schemeClr val="bg1"/>
            </a:solidFill>
            <a:ln w="9525" algn="ctr">
              <a:noFill/>
              <a:miter lim="800000"/>
              <a:headEnd/>
              <a:tailEnd/>
            </a:ln>
          </p:spPr>
          <p:txBody>
            <a:bodyPr lIns="0" tIns="0" rIns="0" bIns="0">
              <a:spAutoFit/>
            </a:bodyPr>
            <a:lstStyle/>
            <a:p>
              <a:pPr algn="r"/>
              <a:r>
                <a:rPr lang="tr-TR" sz="2400"/>
                <a:t>Eksik döküm</a:t>
              </a:r>
            </a:p>
          </p:txBody>
        </p:sp>
        <p:sp>
          <p:nvSpPr>
            <p:cNvPr id="101385" name="Text Box 9"/>
            <p:cNvSpPr txBox="1">
              <a:spLocks noChangeArrowheads="1"/>
            </p:cNvSpPr>
            <p:nvPr/>
          </p:nvSpPr>
          <p:spPr bwMode="auto">
            <a:xfrm>
              <a:off x="2592" y="1501"/>
              <a:ext cx="528" cy="230"/>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1386" name="Text Box 10"/>
            <p:cNvSpPr txBox="1">
              <a:spLocks noChangeArrowheads="1"/>
            </p:cNvSpPr>
            <p:nvPr/>
          </p:nvSpPr>
          <p:spPr bwMode="auto">
            <a:xfrm>
              <a:off x="2016" y="3012"/>
              <a:ext cx="528" cy="230"/>
            </a:xfrm>
            <a:prstGeom prst="rect">
              <a:avLst/>
            </a:prstGeom>
            <a:solidFill>
              <a:schemeClr val="bg1"/>
            </a:solidFill>
            <a:ln w="9525" algn="ctr">
              <a:noFill/>
              <a:miter lim="800000"/>
              <a:headEnd/>
              <a:tailEnd/>
            </a:ln>
          </p:spPr>
          <p:txBody>
            <a:bodyPr lIns="0" tIns="0" rIns="0" bIns="0">
              <a:spAutoFit/>
            </a:bodyPr>
            <a:lstStyle/>
            <a:p>
              <a:pPr algn="ctr"/>
              <a:r>
                <a:rPr lang="tr-TR" sz="2400"/>
                <a:t>Kalıp</a:t>
              </a:r>
            </a:p>
          </p:txBody>
        </p:sp>
      </p:gr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3 Slayt Numarası Yer Tutucusu"/>
          <p:cNvSpPr>
            <a:spLocks noGrp="1"/>
          </p:cNvSpPr>
          <p:nvPr>
            <p:ph type="sldNum" sz="quarter" idx="10"/>
          </p:nvPr>
        </p:nvSpPr>
        <p:spPr>
          <a:noFill/>
        </p:spPr>
        <p:txBody>
          <a:bodyPr/>
          <a:lstStyle/>
          <a:p>
            <a:fld id="{C130CAA5-90A6-407C-B89B-3BB901B0807B}" type="slidenum">
              <a:rPr lang="en-US" smtClean="0"/>
              <a:pPr/>
              <a:t>69</a:t>
            </a:fld>
            <a:endParaRPr lang="en-US" dirty="0" smtClean="0"/>
          </a:p>
        </p:txBody>
      </p:sp>
      <p:sp>
        <p:nvSpPr>
          <p:cNvPr id="102403" name="Rectangle 3"/>
          <p:cNvSpPr>
            <a:spLocks noGrp="1" noChangeArrowheads="1"/>
          </p:cNvSpPr>
          <p:nvPr>
            <p:ph type="body" idx="1"/>
          </p:nvPr>
        </p:nvSpPr>
        <p:spPr>
          <a:xfrm>
            <a:off x="685800" y="1295400"/>
            <a:ext cx="7772400" cy="990600"/>
          </a:xfrm>
        </p:spPr>
        <p:txBody>
          <a:bodyPr/>
          <a:lstStyle/>
          <a:p>
            <a:pPr eaLnBrk="1" hangingPunct="1">
              <a:buFont typeface="Wingdings" pitchFamily="2" charset="2"/>
              <a:buNone/>
            </a:pPr>
            <a:r>
              <a:rPr lang="tr-TR" dirty="0" smtClean="0"/>
              <a:t>Metalin iki bölümü birlikte akar ancak erken katılaşma nedeniyle soğuk birleşme hatası oluşur</a:t>
            </a:r>
            <a:endParaRPr lang="en-US" dirty="0" smtClean="0"/>
          </a:p>
        </p:txBody>
      </p:sp>
      <p:sp>
        <p:nvSpPr>
          <p:cNvPr id="102404" name="Text Box 5"/>
          <p:cNvSpPr txBox="1">
            <a:spLocks noChangeArrowheads="1"/>
          </p:cNvSpPr>
          <p:nvPr/>
        </p:nvSpPr>
        <p:spPr bwMode="auto">
          <a:xfrm>
            <a:off x="457200" y="5715000"/>
            <a:ext cx="8001000" cy="396875"/>
          </a:xfrm>
          <a:prstGeom prst="rect">
            <a:avLst/>
          </a:prstGeom>
          <a:noFill/>
          <a:ln w="9525">
            <a:noFill/>
            <a:miter lim="800000"/>
            <a:headEnd/>
            <a:tailEnd/>
          </a:ln>
        </p:spPr>
        <p:txBody>
          <a:bodyPr>
            <a:spAutoFit/>
          </a:bodyPr>
          <a:lstStyle/>
          <a:p>
            <a:pPr algn="ctr"/>
            <a:r>
              <a:rPr lang="tr-TR" sz="2000" dirty="0" smtClean="0"/>
              <a:t>Şekil 2.</a:t>
            </a:r>
            <a:r>
              <a:rPr lang="en-US" sz="2000" dirty="0" smtClean="0"/>
              <a:t> </a:t>
            </a:r>
            <a:r>
              <a:rPr lang="tr-TR" sz="2000" dirty="0" smtClean="0"/>
              <a:t>Dökümlerdeki </a:t>
            </a:r>
            <a:r>
              <a:rPr lang="tr-TR" sz="2000" dirty="0"/>
              <a:t>bazı yaygın hatalar</a:t>
            </a:r>
            <a:r>
              <a:rPr lang="en-US" sz="2000" dirty="0"/>
              <a:t>: (b) </a:t>
            </a:r>
            <a:r>
              <a:rPr lang="tr-TR" sz="2000" dirty="0"/>
              <a:t>soğuk birleşme</a:t>
            </a:r>
            <a:endParaRPr lang="en-US" sz="2000" dirty="0"/>
          </a:p>
        </p:txBody>
      </p:sp>
      <p:sp>
        <p:nvSpPr>
          <p:cNvPr id="102405" name="Rectangle 7"/>
          <p:cNvSpPr>
            <a:spLocks noChangeArrowheads="1"/>
          </p:cNvSpPr>
          <p:nvPr/>
        </p:nvSpPr>
        <p:spPr bwMode="auto">
          <a:xfrm>
            <a:off x="1752600" y="533400"/>
            <a:ext cx="5946775" cy="584200"/>
          </a:xfrm>
          <a:prstGeom prst="rect">
            <a:avLst/>
          </a:prstGeom>
          <a:noFill/>
          <a:ln w="9525">
            <a:noFill/>
            <a:miter lim="800000"/>
            <a:headEnd/>
            <a:tailEnd/>
          </a:ln>
        </p:spPr>
        <p:txBody>
          <a:bodyPr wrap="none">
            <a:spAutoFit/>
          </a:bodyPr>
          <a:lstStyle/>
          <a:p>
            <a:pPr algn="ctr">
              <a:spcBef>
                <a:spcPct val="0"/>
              </a:spcBef>
            </a:pPr>
            <a:r>
              <a:rPr lang="tr-TR" sz="3200">
                <a:solidFill>
                  <a:srgbClr val="006699"/>
                </a:solidFill>
              </a:rPr>
              <a:t>Genel Hatalar</a:t>
            </a:r>
            <a:r>
              <a:rPr lang="en-US" sz="3200">
                <a:solidFill>
                  <a:srgbClr val="006699"/>
                </a:solidFill>
              </a:rPr>
              <a:t>: </a:t>
            </a:r>
            <a:r>
              <a:rPr lang="tr-TR" sz="3200">
                <a:solidFill>
                  <a:srgbClr val="006699"/>
                </a:solidFill>
              </a:rPr>
              <a:t>Soğuk Birleşme</a:t>
            </a:r>
            <a:endParaRPr lang="en-US" sz="3200">
              <a:solidFill>
                <a:srgbClr val="006699"/>
              </a:solidFill>
            </a:endParaRPr>
          </a:p>
        </p:txBody>
      </p:sp>
      <p:grpSp>
        <p:nvGrpSpPr>
          <p:cNvPr id="2" name="Group 12"/>
          <p:cNvGrpSpPr>
            <a:grpSpLocks/>
          </p:cNvGrpSpPr>
          <p:nvPr/>
        </p:nvGrpSpPr>
        <p:grpSpPr bwMode="auto">
          <a:xfrm>
            <a:off x="2895600" y="2443163"/>
            <a:ext cx="4067175" cy="3138487"/>
            <a:chOff x="1824" y="1521"/>
            <a:chExt cx="2562" cy="1977"/>
          </a:xfrm>
        </p:grpSpPr>
        <p:pic>
          <p:nvPicPr>
            <p:cNvPr id="102407" name="Picture 6" descr="w0116cb"/>
            <p:cNvPicPr>
              <a:picLocks noChangeAspect="1" noChangeArrowheads="1"/>
            </p:cNvPicPr>
            <p:nvPr/>
          </p:nvPicPr>
          <p:blipFill>
            <a:blip r:embed="rId3"/>
            <a:srcRect/>
            <a:stretch>
              <a:fillRect/>
            </a:stretch>
          </p:blipFill>
          <p:spPr bwMode="auto">
            <a:xfrm>
              <a:off x="1824" y="1521"/>
              <a:ext cx="2371" cy="1977"/>
            </a:xfrm>
            <a:prstGeom prst="rect">
              <a:avLst/>
            </a:prstGeom>
            <a:noFill/>
            <a:ln w="9525">
              <a:noFill/>
              <a:miter lim="800000"/>
              <a:headEnd/>
              <a:tailEnd/>
            </a:ln>
          </p:spPr>
        </p:pic>
        <p:sp>
          <p:nvSpPr>
            <p:cNvPr id="102408" name="Text Box 8"/>
            <p:cNvSpPr txBox="1">
              <a:spLocks noChangeArrowheads="1"/>
            </p:cNvSpPr>
            <p:nvPr/>
          </p:nvSpPr>
          <p:spPr bwMode="auto">
            <a:xfrm>
              <a:off x="1929" y="2968"/>
              <a:ext cx="580" cy="230"/>
            </a:xfrm>
            <a:prstGeom prst="rect">
              <a:avLst/>
            </a:prstGeom>
            <a:solidFill>
              <a:schemeClr val="bg1"/>
            </a:solidFill>
            <a:ln w="9525" algn="ctr">
              <a:noFill/>
              <a:miter lim="800000"/>
              <a:headEnd/>
              <a:tailEnd/>
            </a:ln>
          </p:spPr>
          <p:txBody>
            <a:bodyPr lIns="0" tIns="0" rIns="0" bIns="0">
              <a:spAutoFit/>
            </a:bodyPr>
            <a:lstStyle/>
            <a:p>
              <a:pPr algn="ctr"/>
              <a:r>
                <a:rPr lang="tr-TR" sz="2400"/>
                <a:t>Kalıp</a:t>
              </a:r>
            </a:p>
          </p:txBody>
        </p:sp>
        <p:sp>
          <p:nvSpPr>
            <p:cNvPr id="102409" name="Text Box 9"/>
            <p:cNvSpPr txBox="1">
              <a:spLocks noChangeArrowheads="1"/>
            </p:cNvSpPr>
            <p:nvPr/>
          </p:nvSpPr>
          <p:spPr bwMode="auto">
            <a:xfrm>
              <a:off x="2510" y="1836"/>
              <a:ext cx="748" cy="465"/>
            </a:xfrm>
            <a:prstGeom prst="rect">
              <a:avLst/>
            </a:prstGeom>
            <a:solidFill>
              <a:schemeClr val="bg1"/>
            </a:solidFill>
            <a:ln w="9525" algn="ctr">
              <a:noFill/>
              <a:miter lim="800000"/>
              <a:headEnd/>
              <a:tailEnd/>
            </a:ln>
          </p:spPr>
          <p:txBody>
            <a:bodyPr lIns="0" tIns="0" rIns="0" bIns="0">
              <a:spAutoFit/>
            </a:bodyPr>
            <a:lstStyle/>
            <a:p>
              <a:pPr algn="r"/>
              <a:r>
                <a:rPr lang="tr-TR" sz="2400"/>
                <a:t>Soğuk birleşme</a:t>
              </a:r>
            </a:p>
          </p:txBody>
        </p:sp>
        <p:sp>
          <p:nvSpPr>
            <p:cNvPr id="102410" name="Text Box 10"/>
            <p:cNvSpPr txBox="1">
              <a:spLocks noChangeArrowheads="1"/>
            </p:cNvSpPr>
            <p:nvPr/>
          </p:nvSpPr>
          <p:spPr bwMode="auto">
            <a:xfrm>
              <a:off x="3754" y="2656"/>
              <a:ext cx="632" cy="230"/>
            </a:xfrm>
            <a:prstGeom prst="rect">
              <a:avLst/>
            </a:prstGeom>
            <a:solidFill>
              <a:schemeClr val="bg1"/>
            </a:solidFill>
            <a:ln w="9525" algn="ctr">
              <a:noFill/>
              <a:miter lim="800000"/>
              <a:headEnd/>
              <a:tailEnd/>
            </a:ln>
          </p:spPr>
          <p:txBody>
            <a:bodyPr lIns="0" tIns="0" rIns="0" bIns="0">
              <a:spAutoFit/>
            </a:bodyPr>
            <a:lstStyle/>
            <a:p>
              <a:r>
                <a:rPr lang="tr-TR" sz="2400"/>
                <a:t>Maça</a:t>
              </a:r>
            </a:p>
          </p:txBody>
        </p:sp>
      </p:gr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b="1" dirty="0" smtClean="0"/>
              <a:t>Talaşsız İmal Usülleri</a:t>
            </a:r>
            <a:br>
              <a:rPr lang="tr-TR" b="1" dirty="0" smtClean="0"/>
            </a:br>
            <a:endParaRPr lang="tr-TR" dirty="0"/>
          </a:p>
        </p:txBody>
      </p:sp>
      <p:pic>
        <p:nvPicPr>
          <p:cNvPr id="21506" name="Picture 2"/>
          <p:cNvPicPr>
            <a:picLocks noChangeAspect="1" noChangeArrowheads="1"/>
          </p:cNvPicPr>
          <p:nvPr/>
        </p:nvPicPr>
        <p:blipFill>
          <a:blip r:embed="rId2"/>
          <a:srcRect/>
          <a:stretch>
            <a:fillRect/>
          </a:stretch>
        </p:blipFill>
        <p:spPr bwMode="auto">
          <a:xfrm>
            <a:off x="500034" y="1571612"/>
            <a:ext cx="8193525" cy="4476767"/>
          </a:xfrm>
          <a:prstGeom prst="rect">
            <a:avLst/>
          </a:prstGeom>
          <a:noFill/>
          <a:ln w="9525">
            <a:noFill/>
            <a:miter lim="800000"/>
            <a:headEnd/>
            <a:tailEnd/>
          </a:ln>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3 Slayt Numarası Yer Tutucusu"/>
          <p:cNvSpPr>
            <a:spLocks noGrp="1"/>
          </p:cNvSpPr>
          <p:nvPr>
            <p:ph type="sldNum" sz="quarter" idx="10"/>
          </p:nvPr>
        </p:nvSpPr>
        <p:spPr>
          <a:noFill/>
        </p:spPr>
        <p:txBody>
          <a:bodyPr/>
          <a:lstStyle/>
          <a:p>
            <a:fld id="{1DBF4D93-ACEF-4C43-9F60-B61EC803CC17}" type="slidenum">
              <a:rPr lang="en-US" smtClean="0"/>
              <a:pPr/>
              <a:t>70</a:t>
            </a:fld>
            <a:endParaRPr lang="en-US" smtClean="0"/>
          </a:p>
        </p:txBody>
      </p:sp>
      <p:sp>
        <p:nvSpPr>
          <p:cNvPr id="103427" name="Rectangle 3"/>
          <p:cNvSpPr>
            <a:spLocks noGrp="1" noChangeArrowheads="1"/>
          </p:cNvSpPr>
          <p:nvPr>
            <p:ph type="body" idx="1"/>
          </p:nvPr>
        </p:nvSpPr>
        <p:spPr>
          <a:xfrm>
            <a:off x="714348" y="1295400"/>
            <a:ext cx="7743852" cy="762000"/>
          </a:xfrm>
        </p:spPr>
        <p:txBody>
          <a:bodyPr>
            <a:noAutofit/>
          </a:bodyPr>
          <a:lstStyle/>
          <a:p>
            <a:pPr eaLnBrk="1" hangingPunct="1">
              <a:lnSpc>
                <a:spcPct val="90000"/>
              </a:lnSpc>
              <a:buFont typeface="Wingdings" pitchFamily="2" charset="2"/>
              <a:buNone/>
            </a:pPr>
            <a:r>
              <a:rPr lang="tr-TR" sz="2400" dirty="0" smtClean="0"/>
              <a:t>Döküm sırasında iç bölgede, dökülen alaşımdan farklı katı metal-toz şeklinde kirleticiler  oluşur  ve  döküm içinde kalırlar</a:t>
            </a:r>
            <a:endParaRPr lang="en-US" sz="2400" dirty="0" smtClean="0"/>
          </a:p>
        </p:txBody>
      </p:sp>
      <p:sp>
        <p:nvSpPr>
          <p:cNvPr id="103428" name="Text Box 5"/>
          <p:cNvSpPr txBox="1">
            <a:spLocks noChangeArrowheads="1"/>
          </p:cNvSpPr>
          <p:nvPr/>
        </p:nvSpPr>
        <p:spPr bwMode="auto">
          <a:xfrm>
            <a:off x="457200" y="5791200"/>
            <a:ext cx="81534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tr-TR" sz="2000" dirty="0" smtClean="0"/>
              <a:t>3</a:t>
            </a:r>
            <a:r>
              <a:rPr lang="en-US" sz="2000" dirty="0" smtClean="0"/>
              <a:t> </a:t>
            </a:r>
            <a:r>
              <a:rPr lang="tr-TR" sz="2000" dirty="0"/>
              <a:t>Dökümlerdeki bazı yaygın hatalar</a:t>
            </a:r>
            <a:r>
              <a:rPr lang="en-US" sz="2000" dirty="0"/>
              <a:t>: (c) </a:t>
            </a:r>
            <a:r>
              <a:rPr lang="tr-TR" sz="2000" dirty="0"/>
              <a:t>soğuk yapışma</a:t>
            </a:r>
            <a:r>
              <a:rPr lang="en-US" sz="2000" dirty="0"/>
              <a:t> </a:t>
            </a:r>
          </a:p>
        </p:txBody>
      </p:sp>
      <p:sp>
        <p:nvSpPr>
          <p:cNvPr id="103429" name="Rectangle 7"/>
          <p:cNvSpPr>
            <a:spLocks noChangeArrowheads="1"/>
          </p:cNvSpPr>
          <p:nvPr/>
        </p:nvSpPr>
        <p:spPr bwMode="auto">
          <a:xfrm>
            <a:off x="1760538" y="533400"/>
            <a:ext cx="5778500" cy="579438"/>
          </a:xfrm>
          <a:prstGeom prst="rect">
            <a:avLst/>
          </a:prstGeom>
          <a:noFill/>
          <a:ln w="9525">
            <a:noFill/>
            <a:miter lim="800000"/>
            <a:headEnd/>
            <a:tailEnd/>
          </a:ln>
        </p:spPr>
        <p:txBody>
          <a:bodyPr wrap="none">
            <a:spAutoFit/>
          </a:bodyPr>
          <a:lstStyle/>
          <a:p>
            <a:pPr algn="ctr">
              <a:spcBef>
                <a:spcPct val="0"/>
              </a:spcBef>
            </a:pPr>
            <a:r>
              <a:rPr lang="tr-TR" sz="3200">
                <a:solidFill>
                  <a:srgbClr val="006699"/>
                </a:solidFill>
              </a:rPr>
              <a:t>Genel Hatalar</a:t>
            </a:r>
            <a:r>
              <a:rPr lang="en-US" sz="3200">
                <a:solidFill>
                  <a:srgbClr val="006699"/>
                </a:solidFill>
              </a:rPr>
              <a:t>: </a:t>
            </a:r>
            <a:r>
              <a:rPr lang="tr-TR" sz="3200">
                <a:solidFill>
                  <a:srgbClr val="006699"/>
                </a:solidFill>
              </a:rPr>
              <a:t>Soğuk Yapışma</a:t>
            </a:r>
            <a:endParaRPr lang="en-US" sz="3200">
              <a:solidFill>
                <a:srgbClr val="006699"/>
              </a:solidFill>
            </a:endParaRPr>
          </a:p>
        </p:txBody>
      </p:sp>
      <p:pic>
        <p:nvPicPr>
          <p:cNvPr id="103430" name="Picture 6" descr="w0116cc"/>
          <p:cNvPicPr>
            <a:picLocks noChangeAspect="1" noChangeArrowheads="1"/>
          </p:cNvPicPr>
          <p:nvPr/>
        </p:nvPicPr>
        <p:blipFill>
          <a:blip r:embed="rId3"/>
          <a:srcRect/>
          <a:stretch>
            <a:fillRect/>
          </a:stretch>
        </p:blipFill>
        <p:spPr bwMode="auto">
          <a:xfrm>
            <a:off x="2838450" y="2409825"/>
            <a:ext cx="3162300" cy="3200400"/>
          </a:xfrm>
          <a:prstGeom prst="rect">
            <a:avLst/>
          </a:prstGeom>
          <a:noFill/>
          <a:ln w="9525">
            <a:noFill/>
            <a:miter lim="800000"/>
            <a:headEnd/>
            <a:tailEnd/>
          </a:ln>
        </p:spPr>
      </p:pic>
      <p:sp>
        <p:nvSpPr>
          <p:cNvPr id="103431" name="Text Box 8"/>
          <p:cNvSpPr txBox="1">
            <a:spLocks noChangeArrowheads="1"/>
          </p:cNvSpPr>
          <p:nvPr/>
        </p:nvSpPr>
        <p:spPr bwMode="auto">
          <a:xfrm>
            <a:off x="3159125" y="4770438"/>
            <a:ext cx="722313" cy="365125"/>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3432" name="Text Box 9"/>
          <p:cNvSpPr txBox="1">
            <a:spLocks noChangeArrowheads="1"/>
          </p:cNvSpPr>
          <p:nvPr/>
        </p:nvSpPr>
        <p:spPr bwMode="auto">
          <a:xfrm>
            <a:off x="4672013" y="2949575"/>
            <a:ext cx="1500187" cy="730250"/>
          </a:xfrm>
          <a:prstGeom prst="rect">
            <a:avLst/>
          </a:prstGeom>
          <a:solidFill>
            <a:schemeClr val="bg1"/>
          </a:solidFill>
          <a:ln w="9525" algn="ctr">
            <a:noFill/>
            <a:miter lim="800000"/>
            <a:headEnd/>
            <a:tailEnd/>
          </a:ln>
        </p:spPr>
        <p:txBody>
          <a:bodyPr lIns="0" tIns="0" rIns="0" bIns="0">
            <a:spAutoFit/>
          </a:bodyPr>
          <a:lstStyle/>
          <a:p>
            <a:r>
              <a:rPr lang="tr-TR" sz="2400"/>
              <a:t>Soğuk yapışmalar</a:t>
            </a:r>
          </a:p>
        </p:txBody>
      </p:sp>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3 Slayt Numarası Yer Tutucusu"/>
          <p:cNvSpPr>
            <a:spLocks noGrp="1"/>
          </p:cNvSpPr>
          <p:nvPr>
            <p:ph type="sldNum" sz="quarter" idx="10"/>
          </p:nvPr>
        </p:nvSpPr>
        <p:spPr>
          <a:noFill/>
        </p:spPr>
        <p:txBody>
          <a:bodyPr/>
          <a:lstStyle/>
          <a:p>
            <a:fld id="{CDFDE546-3ADF-4ACA-A5E3-125A42B08560}" type="slidenum">
              <a:rPr lang="en-US" smtClean="0"/>
              <a:pPr/>
              <a:t>71</a:t>
            </a:fld>
            <a:endParaRPr lang="en-US" smtClean="0"/>
          </a:p>
        </p:txBody>
      </p:sp>
      <p:sp>
        <p:nvSpPr>
          <p:cNvPr id="104451" name="Rectangle 3"/>
          <p:cNvSpPr>
            <a:spLocks noGrp="1" noChangeArrowheads="1"/>
          </p:cNvSpPr>
          <p:nvPr>
            <p:ph type="body" idx="1"/>
          </p:nvPr>
        </p:nvSpPr>
        <p:spPr>
          <a:xfrm>
            <a:off x="533400" y="1371600"/>
            <a:ext cx="8382000" cy="1295400"/>
          </a:xfrm>
        </p:spPr>
        <p:txBody>
          <a:bodyPr/>
          <a:lstStyle/>
          <a:p>
            <a:pPr algn="ctr" eaLnBrk="1" hangingPunct="1">
              <a:buFont typeface="Wingdings" pitchFamily="2" charset="2"/>
              <a:buNone/>
            </a:pPr>
            <a:r>
              <a:rPr lang="tr-TR" smtClean="0"/>
              <a:t>En son katılaşan  bölgesinde bulunabilecek sıvı metal miktarını azaldığından katılaşma büzülmesinin neden olduğu yüzey çökmesi veya iç boşluk</a:t>
            </a:r>
            <a:endParaRPr lang="en-US" smtClean="0"/>
          </a:p>
        </p:txBody>
      </p:sp>
      <p:sp>
        <p:nvSpPr>
          <p:cNvPr id="104452" name="Text Box 5"/>
          <p:cNvSpPr txBox="1">
            <a:spLocks noChangeArrowheads="1"/>
          </p:cNvSpPr>
          <p:nvPr/>
        </p:nvSpPr>
        <p:spPr bwMode="auto">
          <a:xfrm>
            <a:off x="304800" y="5867400"/>
            <a:ext cx="8458200" cy="396875"/>
          </a:xfrm>
          <a:prstGeom prst="rect">
            <a:avLst/>
          </a:prstGeom>
          <a:noFill/>
          <a:ln w="9525">
            <a:noFill/>
            <a:miter lim="800000"/>
            <a:headEnd/>
            <a:tailEnd/>
          </a:ln>
        </p:spPr>
        <p:txBody>
          <a:bodyPr>
            <a:spAutoFit/>
          </a:bodyPr>
          <a:lstStyle/>
          <a:p>
            <a:pPr algn="ctr"/>
            <a:r>
              <a:rPr lang="tr-TR" sz="2000" dirty="0"/>
              <a:t>Şekil</a:t>
            </a:r>
            <a:r>
              <a:rPr lang="en-US" sz="2000" dirty="0"/>
              <a:t> </a:t>
            </a:r>
            <a:r>
              <a:rPr lang="tr-TR" sz="2000" dirty="0" smtClean="0"/>
              <a:t>4</a:t>
            </a:r>
            <a:r>
              <a:rPr lang="en-US" sz="2000" dirty="0" smtClean="0"/>
              <a:t>.  </a:t>
            </a:r>
            <a:r>
              <a:rPr lang="tr-TR" sz="2000" dirty="0"/>
              <a:t>Dökümlerdeki bazı yaygın hatalar</a:t>
            </a:r>
            <a:r>
              <a:rPr lang="en-US" sz="2000" dirty="0"/>
              <a:t>: (d) </a:t>
            </a:r>
            <a:r>
              <a:rPr lang="tr-TR" sz="2000" dirty="0"/>
              <a:t>çekme boşluğu</a:t>
            </a:r>
            <a:endParaRPr lang="en-US" sz="2000" dirty="0"/>
          </a:p>
        </p:txBody>
      </p:sp>
      <p:sp>
        <p:nvSpPr>
          <p:cNvPr id="104453" name="Rectangle 8"/>
          <p:cNvSpPr>
            <a:spLocks noChangeArrowheads="1"/>
          </p:cNvSpPr>
          <p:nvPr/>
        </p:nvSpPr>
        <p:spPr bwMode="auto">
          <a:xfrm>
            <a:off x="1685925" y="457200"/>
            <a:ext cx="6153150" cy="584200"/>
          </a:xfrm>
          <a:prstGeom prst="rect">
            <a:avLst/>
          </a:prstGeom>
          <a:noFill/>
          <a:ln w="9525">
            <a:noFill/>
            <a:miter lim="800000"/>
            <a:headEnd/>
            <a:tailEnd/>
          </a:ln>
        </p:spPr>
        <p:txBody>
          <a:bodyPr wrap="none">
            <a:spAutoFit/>
          </a:bodyPr>
          <a:lstStyle/>
          <a:p>
            <a:pPr algn="ctr">
              <a:spcBef>
                <a:spcPct val="0"/>
              </a:spcBef>
            </a:pPr>
            <a:r>
              <a:rPr lang="tr-TR" sz="3200" dirty="0">
                <a:solidFill>
                  <a:srgbClr val="006699"/>
                </a:solidFill>
              </a:rPr>
              <a:t>Genel Hatalar</a:t>
            </a:r>
            <a:r>
              <a:rPr lang="en-US" sz="3200" dirty="0">
                <a:solidFill>
                  <a:srgbClr val="006699"/>
                </a:solidFill>
              </a:rPr>
              <a:t>: </a:t>
            </a:r>
            <a:r>
              <a:rPr lang="tr-TR" sz="3200" dirty="0">
                <a:solidFill>
                  <a:srgbClr val="006699"/>
                </a:solidFill>
              </a:rPr>
              <a:t>Çekme Boşlukları</a:t>
            </a:r>
            <a:endParaRPr lang="en-US" sz="3200" dirty="0">
              <a:solidFill>
                <a:srgbClr val="006699"/>
              </a:solidFill>
            </a:endParaRPr>
          </a:p>
        </p:txBody>
      </p:sp>
      <p:pic>
        <p:nvPicPr>
          <p:cNvPr id="104454" name="Picture 7" descr="w0116cd"/>
          <p:cNvPicPr>
            <a:picLocks noChangeAspect="1" noChangeArrowheads="1"/>
          </p:cNvPicPr>
          <p:nvPr/>
        </p:nvPicPr>
        <p:blipFill>
          <a:blip r:embed="rId3"/>
          <a:srcRect/>
          <a:stretch>
            <a:fillRect/>
          </a:stretch>
        </p:blipFill>
        <p:spPr bwMode="auto">
          <a:xfrm>
            <a:off x="3059113" y="2857500"/>
            <a:ext cx="2774950" cy="3048000"/>
          </a:xfrm>
          <a:prstGeom prst="rect">
            <a:avLst/>
          </a:prstGeom>
          <a:noFill/>
          <a:ln w="9525">
            <a:noFill/>
            <a:miter lim="800000"/>
            <a:headEnd/>
            <a:tailEnd/>
          </a:ln>
        </p:spPr>
      </p:pic>
      <p:sp>
        <p:nvSpPr>
          <p:cNvPr id="104455" name="Text Box 9"/>
          <p:cNvSpPr txBox="1">
            <a:spLocks noChangeArrowheads="1"/>
          </p:cNvSpPr>
          <p:nvPr/>
        </p:nvSpPr>
        <p:spPr bwMode="auto">
          <a:xfrm>
            <a:off x="3200400" y="5162550"/>
            <a:ext cx="838200" cy="365125"/>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4456" name="Rectangle 11"/>
          <p:cNvSpPr>
            <a:spLocks noChangeArrowheads="1"/>
          </p:cNvSpPr>
          <p:nvPr/>
        </p:nvSpPr>
        <p:spPr bwMode="auto">
          <a:xfrm>
            <a:off x="4333875" y="2857500"/>
            <a:ext cx="1371600" cy="304800"/>
          </a:xfrm>
          <a:prstGeom prst="rect">
            <a:avLst/>
          </a:prstGeom>
          <a:solidFill>
            <a:schemeClr val="bg1"/>
          </a:solidFill>
          <a:ln w="9525" algn="ctr">
            <a:noFill/>
            <a:miter lim="800000"/>
            <a:headEnd/>
            <a:tailEnd/>
          </a:ln>
        </p:spPr>
        <p:txBody>
          <a:bodyPr wrap="none" lIns="0" tIns="0" rIns="0" bIns="0" anchor="ctr">
            <a:spAutoFit/>
          </a:bodyPr>
          <a:lstStyle/>
          <a:p>
            <a:endParaRPr lang="tr-TR"/>
          </a:p>
        </p:txBody>
      </p:sp>
      <p:sp>
        <p:nvSpPr>
          <p:cNvPr id="104457" name="Rectangle 12"/>
          <p:cNvSpPr>
            <a:spLocks noChangeArrowheads="1"/>
          </p:cNvSpPr>
          <p:nvPr/>
        </p:nvSpPr>
        <p:spPr bwMode="auto">
          <a:xfrm>
            <a:off x="4333875" y="3086100"/>
            <a:ext cx="762000" cy="361950"/>
          </a:xfrm>
          <a:prstGeom prst="rect">
            <a:avLst/>
          </a:prstGeom>
          <a:solidFill>
            <a:schemeClr val="bg1"/>
          </a:solidFill>
          <a:ln w="9525" algn="ctr">
            <a:noFill/>
            <a:miter lim="800000"/>
            <a:headEnd/>
            <a:tailEnd/>
          </a:ln>
        </p:spPr>
        <p:txBody>
          <a:bodyPr lIns="0" tIns="0" rIns="0" bIns="0" anchor="ctr">
            <a:spAutoFit/>
          </a:bodyPr>
          <a:lstStyle/>
          <a:p>
            <a:endParaRPr lang="tr-TR"/>
          </a:p>
        </p:txBody>
      </p:sp>
      <p:sp>
        <p:nvSpPr>
          <p:cNvPr id="104458" name="Text Box 10"/>
          <p:cNvSpPr txBox="1">
            <a:spLocks noChangeArrowheads="1"/>
          </p:cNvSpPr>
          <p:nvPr/>
        </p:nvSpPr>
        <p:spPr bwMode="auto">
          <a:xfrm>
            <a:off x="4105275" y="2809875"/>
            <a:ext cx="1276350" cy="738188"/>
          </a:xfrm>
          <a:prstGeom prst="rect">
            <a:avLst/>
          </a:prstGeom>
          <a:noFill/>
          <a:ln w="9525" algn="ctr">
            <a:noFill/>
            <a:miter lim="800000"/>
            <a:headEnd/>
            <a:tailEnd/>
          </a:ln>
        </p:spPr>
        <p:txBody>
          <a:bodyPr lIns="0" tIns="0" rIns="0" bIns="0">
            <a:spAutoFit/>
          </a:bodyPr>
          <a:lstStyle/>
          <a:p>
            <a:r>
              <a:rPr lang="tr-TR" sz="2400"/>
              <a:t>Çekme boşluğu</a:t>
            </a:r>
          </a:p>
        </p:txBody>
      </p:sp>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3 Slayt Numarası Yer Tutucusu"/>
          <p:cNvSpPr>
            <a:spLocks noGrp="1"/>
          </p:cNvSpPr>
          <p:nvPr>
            <p:ph type="sldNum" sz="quarter" idx="10"/>
          </p:nvPr>
        </p:nvSpPr>
        <p:spPr>
          <a:noFill/>
        </p:spPr>
        <p:txBody>
          <a:bodyPr/>
          <a:lstStyle/>
          <a:p>
            <a:fld id="{D1EB1F83-28D9-4326-BDC5-C06775A65DDB}" type="slidenum">
              <a:rPr lang="en-US" smtClean="0"/>
              <a:pPr/>
              <a:t>72</a:t>
            </a:fld>
            <a:endParaRPr lang="en-US" smtClean="0"/>
          </a:p>
        </p:txBody>
      </p:sp>
      <p:sp>
        <p:nvSpPr>
          <p:cNvPr id="105475" name="Rectangle 3"/>
          <p:cNvSpPr>
            <a:spLocks noGrp="1" noChangeArrowheads="1"/>
          </p:cNvSpPr>
          <p:nvPr>
            <p:ph type="body" idx="1"/>
          </p:nvPr>
        </p:nvSpPr>
        <p:spPr>
          <a:xfrm>
            <a:off x="457200" y="1295400"/>
            <a:ext cx="8001000" cy="1066800"/>
          </a:xfrm>
        </p:spPr>
        <p:txBody>
          <a:bodyPr>
            <a:normAutofit fontScale="92500" lnSpcReduction="20000"/>
          </a:bodyPr>
          <a:lstStyle/>
          <a:p>
            <a:pPr eaLnBrk="1" hangingPunct="1">
              <a:buFont typeface="Wingdings" pitchFamily="2" charset="2"/>
              <a:buNone/>
            </a:pPr>
            <a:r>
              <a:rPr lang="tr-TR" dirty="0" smtClean="0"/>
              <a:t>Döküm sırasında besleme ağzına paralel çıkıcı (baca) yapılmadan gerçekleşen dökümlerde oluşan  büyük ebatlı balon şeklindeki gaz boşlukları</a:t>
            </a:r>
            <a:endParaRPr lang="en-US" dirty="0" smtClean="0"/>
          </a:p>
        </p:txBody>
      </p:sp>
      <p:sp>
        <p:nvSpPr>
          <p:cNvPr id="105476" name="Text Box 5"/>
          <p:cNvSpPr txBox="1">
            <a:spLocks noChangeArrowheads="1"/>
          </p:cNvSpPr>
          <p:nvPr/>
        </p:nvSpPr>
        <p:spPr bwMode="auto">
          <a:xfrm>
            <a:off x="533400" y="5486400"/>
            <a:ext cx="79248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tr-TR" sz="2000" dirty="0" smtClean="0"/>
              <a:t>5.</a:t>
            </a:r>
            <a:r>
              <a:rPr lang="en-US" sz="2000" dirty="0" smtClean="0"/>
              <a:t>  </a:t>
            </a:r>
            <a:r>
              <a:rPr lang="tr-TR" sz="2000" dirty="0"/>
              <a:t>Kum dökümlerdeki yaygın hatalar</a:t>
            </a:r>
            <a:r>
              <a:rPr lang="en-US" sz="2000" dirty="0"/>
              <a:t>: (a) </a:t>
            </a:r>
            <a:r>
              <a:rPr lang="tr-TR" sz="2000" dirty="0"/>
              <a:t>gaz boşluğu</a:t>
            </a:r>
            <a:endParaRPr lang="en-US" sz="2400" dirty="0">
              <a:latin typeface="Times New Roman" pitchFamily="18" charset="0"/>
            </a:endParaRPr>
          </a:p>
        </p:txBody>
      </p:sp>
      <p:sp>
        <p:nvSpPr>
          <p:cNvPr id="105477" name="Rectangle 7"/>
          <p:cNvSpPr>
            <a:spLocks noChangeArrowheads="1"/>
          </p:cNvSpPr>
          <p:nvPr/>
        </p:nvSpPr>
        <p:spPr bwMode="auto">
          <a:xfrm>
            <a:off x="857224" y="642918"/>
            <a:ext cx="2387577" cy="535531"/>
          </a:xfrm>
          <a:prstGeom prst="rect">
            <a:avLst/>
          </a:prstGeom>
          <a:noFill/>
          <a:ln w="9525">
            <a:noFill/>
            <a:miter lim="800000"/>
            <a:headEnd/>
            <a:tailEnd/>
          </a:ln>
        </p:spPr>
        <p:txBody>
          <a:bodyPr wrap="none">
            <a:spAutoFit/>
          </a:bodyPr>
          <a:lstStyle/>
          <a:p>
            <a:pPr algn="ctr">
              <a:lnSpc>
                <a:spcPct val="90000"/>
              </a:lnSpc>
              <a:spcBef>
                <a:spcPct val="20000"/>
              </a:spcBef>
              <a:buClr>
                <a:srgbClr val="FF0066"/>
              </a:buClr>
              <a:buFont typeface="Wingdings" pitchFamily="2" charset="2"/>
              <a:buNone/>
            </a:pPr>
            <a:r>
              <a:rPr lang="tr-TR" sz="3200" dirty="0" smtClean="0">
                <a:solidFill>
                  <a:srgbClr val="006699"/>
                </a:solidFill>
              </a:rPr>
              <a:t>Gaz </a:t>
            </a:r>
            <a:r>
              <a:rPr lang="tr-TR" sz="3200" dirty="0">
                <a:solidFill>
                  <a:srgbClr val="006699"/>
                </a:solidFill>
              </a:rPr>
              <a:t>Boşluğu</a:t>
            </a:r>
            <a:endParaRPr lang="en-US" sz="2400" dirty="0"/>
          </a:p>
        </p:txBody>
      </p:sp>
      <p:grpSp>
        <p:nvGrpSpPr>
          <p:cNvPr id="2" name="Group 11"/>
          <p:cNvGrpSpPr>
            <a:grpSpLocks/>
          </p:cNvGrpSpPr>
          <p:nvPr/>
        </p:nvGrpSpPr>
        <p:grpSpPr bwMode="auto">
          <a:xfrm>
            <a:off x="3114675" y="2362200"/>
            <a:ext cx="3362325" cy="3124200"/>
            <a:chOff x="1962" y="1488"/>
            <a:chExt cx="2118" cy="1968"/>
          </a:xfrm>
        </p:grpSpPr>
        <p:pic>
          <p:nvPicPr>
            <p:cNvPr id="105479" name="Picture 6" descr="w0117ca"/>
            <p:cNvPicPr>
              <a:picLocks noChangeAspect="1" noChangeArrowheads="1"/>
            </p:cNvPicPr>
            <p:nvPr/>
          </p:nvPicPr>
          <p:blipFill>
            <a:blip r:embed="rId3"/>
            <a:srcRect/>
            <a:stretch>
              <a:fillRect/>
            </a:stretch>
          </p:blipFill>
          <p:spPr bwMode="auto">
            <a:xfrm>
              <a:off x="1962" y="1488"/>
              <a:ext cx="1840" cy="1968"/>
            </a:xfrm>
            <a:prstGeom prst="rect">
              <a:avLst/>
            </a:prstGeom>
            <a:noFill/>
            <a:ln w="9525">
              <a:noFill/>
              <a:miter lim="800000"/>
              <a:headEnd/>
              <a:tailEnd/>
            </a:ln>
          </p:spPr>
        </p:pic>
        <p:sp>
          <p:nvSpPr>
            <p:cNvPr id="105480" name="Text Box 8"/>
            <p:cNvSpPr txBox="1">
              <a:spLocks noChangeArrowheads="1"/>
            </p:cNvSpPr>
            <p:nvPr/>
          </p:nvSpPr>
          <p:spPr bwMode="auto">
            <a:xfrm>
              <a:off x="2136" y="2904"/>
              <a:ext cx="504" cy="230"/>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5481" name="Text Box 9"/>
            <p:cNvSpPr txBox="1">
              <a:spLocks noChangeArrowheads="1"/>
            </p:cNvSpPr>
            <p:nvPr/>
          </p:nvSpPr>
          <p:spPr bwMode="auto">
            <a:xfrm>
              <a:off x="3288" y="1536"/>
              <a:ext cx="792" cy="465"/>
            </a:xfrm>
            <a:prstGeom prst="rect">
              <a:avLst/>
            </a:prstGeom>
            <a:solidFill>
              <a:schemeClr val="bg1"/>
            </a:solidFill>
            <a:ln w="9525" algn="ctr">
              <a:noFill/>
              <a:miter lim="800000"/>
              <a:headEnd/>
              <a:tailEnd/>
            </a:ln>
          </p:spPr>
          <p:txBody>
            <a:bodyPr lIns="0" tIns="0" rIns="0" bIns="0">
              <a:spAutoFit/>
            </a:bodyPr>
            <a:lstStyle/>
            <a:p>
              <a:r>
                <a:rPr lang="tr-TR" sz="2400"/>
                <a:t>Gaz boşluğu</a:t>
              </a:r>
            </a:p>
          </p:txBody>
        </p:sp>
      </p:grpSp>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3 Slayt Numarası Yer Tutucusu"/>
          <p:cNvSpPr>
            <a:spLocks noGrp="1"/>
          </p:cNvSpPr>
          <p:nvPr>
            <p:ph type="sldNum" sz="quarter" idx="10"/>
          </p:nvPr>
        </p:nvSpPr>
        <p:spPr>
          <a:noFill/>
        </p:spPr>
        <p:txBody>
          <a:bodyPr/>
          <a:lstStyle/>
          <a:p>
            <a:fld id="{2442118C-3075-42B4-BCF2-17CAFD4974FB}" type="slidenum">
              <a:rPr lang="en-US" smtClean="0"/>
              <a:pPr/>
              <a:t>73</a:t>
            </a:fld>
            <a:endParaRPr lang="en-US" smtClean="0"/>
          </a:p>
        </p:txBody>
      </p:sp>
      <p:sp>
        <p:nvSpPr>
          <p:cNvPr id="106499" name="Rectangle 3"/>
          <p:cNvSpPr>
            <a:spLocks noGrp="1" noChangeArrowheads="1"/>
          </p:cNvSpPr>
          <p:nvPr>
            <p:ph type="body" idx="1"/>
          </p:nvPr>
        </p:nvSpPr>
        <p:spPr>
          <a:xfrm>
            <a:off x="500034" y="1000108"/>
            <a:ext cx="8143932" cy="1214446"/>
          </a:xfrm>
        </p:spPr>
        <p:txBody>
          <a:bodyPr>
            <a:normAutofit fontScale="92500"/>
          </a:bodyPr>
          <a:lstStyle/>
          <a:p>
            <a:pPr algn="just">
              <a:buNone/>
            </a:pPr>
            <a:r>
              <a:rPr lang="tr-TR" dirty="0" smtClean="0"/>
              <a:t>Döküm yüzeyinde veya yüzeyin hemen altında gazlarının çıkışının sağlayacak havalandırma deliklerinin olmaması nedeniyle çok sayıda küçük gaz boşluğunun oluşumu</a:t>
            </a:r>
            <a:endParaRPr lang="en-US" dirty="0" smtClean="0"/>
          </a:p>
        </p:txBody>
      </p:sp>
      <p:sp>
        <p:nvSpPr>
          <p:cNvPr id="106500" name="Text Box 5"/>
          <p:cNvSpPr txBox="1">
            <a:spLocks noChangeArrowheads="1"/>
          </p:cNvSpPr>
          <p:nvPr/>
        </p:nvSpPr>
        <p:spPr bwMode="auto">
          <a:xfrm>
            <a:off x="685800" y="6003925"/>
            <a:ext cx="7772400" cy="396875"/>
          </a:xfrm>
          <a:prstGeom prst="rect">
            <a:avLst/>
          </a:prstGeom>
          <a:noFill/>
          <a:ln w="9525">
            <a:noFill/>
            <a:miter lim="800000"/>
            <a:headEnd/>
            <a:tailEnd/>
          </a:ln>
        </p:spPr>
        <p:txBody>
          <a:bodyPr>
            <a:spAutoFit/>
          </a:bodyPr>
          <a:lstStyle/>
          <a:p>
            <a:pPr algn="ctr">
              <a:spcBef>
                <a:spcPts val="600"/>
              </a:spcBef>
            </a:pPr>
            <a:r>
              <a:rPr lang="tr-TR" sz="2000" dirty="0" smtClean="0"/>
              <a:t>Şekil6. Kum </a:t>
            </a:r>
            <a:r>
              <a:rPr lang="tr-TR" sz="2000" dirty="0"/>
              <a:t>dökümlerdeki yaygın hatalar</a:t>
            </a:r>
            <a:r>
              <a:rPr lang="en-US" sz="2000" dirty="0"/>
              <a:t>: (b) </a:t>
            </a:r>
            <a:r>
              <a:rPr lang="tr-TR" sz="2000" dirty="0"/>
              <a:t>gözenekler</a:t>
            </a:r>
            <a:endParaRPr lang="en-US" sz="2000" dirty="0">
              <a:latin typeface="Times New Roman" pitchFamily="18" charset="0"/>
            </a:endParaRPr>
          </a:p>
        </p:txBody>
      </p:sp>
      <p:sp>
        <p:nvSpPr>
          <p:cNvPr id="106501" name="Rectangle 7"/>
          <p:cNvSpPr>
            <a:spLocks noChangeArrowheads="1"/>
          </p:cNvSpPr>
          <p:nvPr/>
        </p:nvSpPr>
        <p:spPr bwMode="auto">
          <a:xfrm>
            <a:off x="1524000" y="457200"/>
            <a:ext cx="7010400" cy="579438"/>
          </a:xfrm>
          <a:prstGeom prst="rect">
            <a:avLst/>
          </a:prstGeom>
          <a:noFill/>
          <a:ln w="9525">
            <a:noFill/>
            <a:miter lim="800000"/>
            <a:headEnd/>
            <a:tailEnd/>
          </a:ln>
        </p:spPr>
        <p:txBody>
          <a:bodyPr>
            <a:spAutoFit/>
          </a:bodyPr>
          <a:lstStyle/>
          <a:p>
            <a:pPr>
              <a:spcBef>
                <a:spcPct val="0"/>
              </a:spcBef>
            </a:pPr>
            <a:r>
              <a:rPr lang="tr-TR" sz="3200" dirty="0" smtClean="0">
                <a:solidFill>
                  <a:srgbClr val="006699"/>
                </a:solidFill>
              </a:rPr>
              <a:t>Gözenekler</a:t>
            </a:r>
            <a:endParaRPr lang="en-US" sz="3200" dirty="0">
              <a:solidFill>
                <a:srgbClr val="006699"/>
              </a:solidFill>
            </a:endParaRPr>
          </a:p>
        </p:txBody>
      </p:sp>
      <p:grpSp>
        <p:nvGrpSpPr>
          <p:cNvPr id="2" name="Group 14"/>
          <p:cNvGrpSpPr>
            <a:grpSpLocks/>
          </p:cNvGrpSpPr>
          <p:nvPr/>
        </p:nvGrpSpPr>
        <p:grpSpPr bwMode="auto">
          <a:xfrm>
            <a:off x="3352800" y="2552700"/>
            <a:ext cx="2819400" cy="3429000"/>
            <a:chOff x="2112" y="1392"/>
            <a:chExt cx="1776" cy="2160"/>
          </a:xfrm>
        </p:grpSpPr>
        <p:pic>
          <p:nvPicPr>
            <p:cNvPr id="106503" name="Picture 6" descr="w0117cb"/>
            <p:cNvPicPr>
              <a:picLocks noChangeAspect="1" noChangeArrowheads="1"/>
            </p:cNvPicPr>
            <p:nvPr/>
          </p:nvPicPr>
          <p:blipFill>
            <a:blip r:embed="rId3"/>
            <a:srcRect/>
            <a:stretch>
              <a:fillRect/>
            </a:stretch>
          </p:blipFill>
          <p:spPr bwMode="auto">
            <a:xfrm>
              <a:off x="2112" y="1392"/>
              <a:ext cx="1625" cy="2160"/>
            </a:xfrm>
            <a:prstGeom prst="rect">
              <a:avLst/>
            </a:prstGeom>
            <a:noFill/>
            <a:ln w="9525">
              <a:noFill/>
              <a:miter lim="800000"/>
              <a:headEnd/>
              <a:tailEnd/>
            </a:ln>
          </p:spPr>
        </p:pic>
        <p:sp>
          <p:nvSpPr>
            <p:cNvPr id="106504" name="Text Box 12"/>
            <p:cNvSpPr txBox="1">
              <a:spLocks noChangeArrowheads="1"/>
            </p:cNvSpPr>
            <p:nvPr/>
          </p:nvSpPr>
          <p:spPr bwMode="auto">
            <a:xfrm>
              <a:off x="2592" y="2976"/>
              <a:ext cx="504" cy="230"/>
            </a:xfrm>
            <a:prstGeom prst="rect">
              <a:avLst/>
            </a:prstGeom>
            <a:solidFill>
              <a:schemeClr val="bg1"/>
            </a:solidFill>
            <a:ln w="9525" algn="ctr">
              <a:noFill/>
              <a:miter lim="800000"/>
              <a:headEnd/>
              <a:tailEnd/>
            </a:ln>
          </p:spPr>
          <p:txBody>
            <a:bodyPr lIns="0" tIns="0" rIns="0" bIns="0">
              <a:spAutoFit/>
            </a:bodyPr>
            <a:lstStyle/>
            <a:p>
              <a:r>
                <a:rPr lang="tr-TR" sz="2400"/>
                <a:t>Kalıp</a:t>
              </a:r>
            </a:p>
          </p:txBody>
        </p:sp>
        <p:sp>
          <p:nvSpPr>
            <p:cNvPr id="106505" name="Text Box 13"/>
            <p:cNvSpPr txBox="1">
              <a:spLocks noChangeArrowheads="1"/>
            </p:cNvSpPr>
            <p:nvPr/>
          </p:nvSpPr>
          <p:spPr bwMode="auto">
            <a:xfrm>
              <a:off x="2832" y="1392"/>
              <a:ext cx="1056" cy="230"/>
            </a:xfrm>
            <a:prstGeom prst="rect">
              <a:avLst/>
            </a:prstGeom>
            <a:solidFill>
              <a:schemeClr val="bg1"/>
            </a:solidFill>
            <a:ln w="9525" algn="ctr">
              <a:noFill/>
              <a:miter lim="800000"/>
              <a:headEnd/>
              <a:tailEnd/>
            </a:ln>
          </p:spPr>
          <p:txBody>
            <a:bodyPr lIns="0" tIns="0" rIns="0" bIns="0">
              <a:spAutoFit/>
            </a:bodyPr>
            <a:lstStyle/>
            <a:p>
              <a:r>
                <a:rPr lang="tr-TR" sz="2400"/>
                <a:t>Gözenekler</a:t>
              </a:r>
            </a:p>
          </p:txBody>
        </p:sp>
      </p:grpSp>
    </p:spTree>
  </p:cSld>
  <p:clrMapOvr>
    <a:masterClrMapping/>
  </p:clrMapOvr>
  <p:transition advClick="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3 Slayt Numarası Yer Tutucusu"/>
          <p:cNvSpPr>
            <a:spLocks noGrp="1"/>
          </p:cNvSpPr>
          <p:nvPr>
            <p:ph type="sldNum" sz="quarter" idx="10"/>
          </p:nvPr>
        </p:nvSpPr>
        <p:spPr>
          <a:noFill/>
        </p:spPr>
        <p:txBody>
          <a:bodyPr/>
          <a:lstStyle/>
          <a:p>
            <a:fld id="{64EA276B-435E-4057-8D60-5D5A7DFD6D85}" type="slidenum">
              <a:rPr lang="en-US" smtClean="0"/>
              <a:pPr/>
              <a:t>74</a:t>
            </a:fld>
            <a:endParaRPr lang="en-US" smtClean="0"/>
          </a:p>
        </p:txBody>
      </p:sp>
      <p:sp>
        <p:nvSpPr>
          <p:cNvPr id="107523" name="Rectangle 3"/>
          <p:cNvSpPr>
            <a:spLocks noGrp="1" noChangeArrowheads="1"/>
          </p:cNvSpPr>
          <p:nvPr>
            <p:ph type="body" idx="1"/>
          </p:nvPr>
        </p:nvSpPr>
        <p:spPr>
          <a:xfrm>
            <a:off x="428596" y="1142984"/>
            <a:ext cx="8501122" cy="1524000"/>
          </a:xfrm>
        </p:spPr>
        <p:txBody>
          <a:bodyPr/>
          <a:lstStyle/>
          <a:p>
            <a:pPr eaLnBrk="1" hangingPunct="1">
              <a:lnSpc>
                <a:spcPct val="90000"/>
              </a:lnSpc>
              <a:buFont typeface="Wingdings" pitchFamily="2" charset="2"/>
              <a:buNone/>
            </a:pPr>
            <a:r>
              <a:rPr lang="tr-TR" dirty="0" smtClean="0"/>
              <a:t>Sıvı metal, kum iyi sıkıştırılamadığı durumlarda döküm yüzeyinin kum taneleri ve metal karışımı içermesine neden olacak şekilde, kum kalıp veya maçanın içine nüfuz edebilir</a:t>
            </a:r>
            <a:endParaRPr lang="en-US" dirty="0" smtClean="0"/>
          </a:p>
        </p:txBody>
      </p:sp>
      <p:sp>
        <p:nvSpPr>
          <p:cNvPr id="107524" name="Text Box 5"/>
          <p:cNvSpPr txBox="1">
            <a:spLocks noChangeArrowheads="1"/>
          </p:cNvSpPr>
          <p:nvPr/>
        </p:nvSpPr>
        <p:spPr bwMode="auto">
          <a:xfrm>
            <a:off x="609600" y="5943600"/>
            <a:ext cx="7848600" cy="396875"/>
          </a:xfrm>
          <a:prstGeom prst="rect">
            <a:avLst/>
          </a:prstGeom>
          <a:noFill/>
          <a:ln w="9525">
            <a:noFill/>
            <a:miter lim="800000"/>
            <a:headEnd/>
            <a:tailEnd/>
          </a:ln>
        </p:spPr>
        <p:txBody>
          <a:bodyPr>
            <a:spAutoFit/>
          </a:bodyPr>
          <a:lstStyle/>
          <a:p>
            <a:pPr algn="ctr">
              <a:spcBef>
                <a:spcPts val="600"/>
              </a:spcBef>
            </a:pPr>
            <a:r>
              <a:rPr lang="tr-TR" sz="2000" dirty="0"/>
              <a:t>Şekil</a:t>
            </a:r>
            <a:r>
              <a:rPr lang="en-US" sz="2000" dirty="0"/>
              <a:t> </a:t>
            </a:r>
            <a:r>
              <a:rPr lang="tr-TR" sz="2000" dirty="0" smtClean="0"/>
              <a:t>7</a:t>
            </a:r>
            <a:r>
              <a:rPr lang="en-US" sz="2000" dirty="0" smtClean="0"/>
              <a:t>  </a:t>
            </a:r>
            <a:r>
              <a:rPr lang="tr-TR" sz="2000" dirty="0"/>
              <a:t>Kum dökümlerdeki yaygın hatalar</a:t>
            </a:r>
            <a:r>
              <a:rPr lang="en-US" sz="2000" dirty="0"/>
              <a:t>: (e) </a:t>
            </a:r>
            <a:r>
              <a:rPr lang="tr-TR" sz="2000" dirty="0"/>
              <a:t>penetrasyo</a:t>
            </a:r>
            <a:r>
              <a:rPr lang="en-US" sz="2000" dirty="0"/>
              <a:t>n</a:t>
            </a:r>
          </a:p>
        </p:txBody>
      </p:sp>
      <p:sp>
        <p:nvSpPr>
          <p:cNvPr id="107525" name="Rectangle 7"/>
          <p:cNvSpPr>
            <a:spLocks noChangeArrowheads="1"/>
          </p:cNvSpPr>
          <p:nvPr/>
        </p:nvSpPr>
        <p:spPr bwMode="auto">
          <a:xfrm>
            <a:off x="1524000" y="533400"/>
            <a:ext cx="6469063" cy="579438"/>
          </a:xfrm>
          <a:prstGeom prst="rect">
            <a:avLst/>
          </a:prstGeom>
          <a:noFill/>
          <a:ln w="9525">
            <a:noFill/>
            <a:miter lim="800000"/>
            <a:headEnd/>
            <a:tailEnd/>
          </a:ln>
        </p:spPr>
        <p:txBody>
          <a:bodyPr>
            <a:spAutoFit/>
          </a:bodyPr>
          <a:lstStyle/>
          <a:p>
            <a:pPr>
              <a:spcBef>
                <a:spcPct val="0"/>
              </a:spcBef>
            </a:pPr>
            <a:r>
              <a:rPr lang="en-US" sz="3200" dirty="0" smtClean="0">
                <a:solidFill>
                  <a:srgbClr val="006699"/>
                </a:solidFill>
              </a:rPr>
              <a:t>Penetra</a:t>
            </a:r>
            <a:r>
              <a:rPr lang="tr-TR" sz="3200" dirty="0">
                <a:solidFill>
                  <a:srgbClr val="006699"/>
                </a:solidFill>
              </a:rPr>
              <a:t>sy</a:t>
            </a:r>
            <a:r>
              <a:rPr lang="en-US" sz="3200" dirty="0" smtClean="0">
                <a:solidFill>
                  <a:srgbClr val="006699"/>
                </a:solidFill>
              </a:rPr>
              <a:t>on</a:t>
            </a:r>
            <a:r>
              <a:rPr lang="tr-TR" sz="3200" dirty="0" smtClean="0">
                <a:solidFill>
                  <a:srgbClr val="006699"/>
                </a:solidFill>
              </a:rPr>
              <a:t> Hatası</a:t>
            </a:r>
            <a:endParaRPr lang="en-US" sz="3200" dirty="0">
              <a:solidFill>
                <a:srgbClr val="006699"/>
              </a:solidFill>
            </a:endParaRPr>
          </a:p>
        </p:txBody>
      </p:sp>
      <p:grpSp>
        <p:nvGrpSpPr>
          <p:cNvPr id="2" name="Group 9"/>
          <p:cNvGrpSpPr>
            <a:grpSpLocks/>
          </p:cNvGrpSpPr>
          <p:nvPr/>
        </p:nvGrpSpPr>
        <p:grpSpPr bwMode="auto">
          <a:xfrm>
            <a:off x="3392488" y="2962275"/>
            <a:ext cx="2692400" cy="3048000"/>
            <a:chOff x="2137" y="1632"/>
            <a:chExt cx="1696" cy="1920"/>
          </a:xfrm>
        </p:grpSpPr>
        <p:pic>
          <p:nvPicPr>
            <p:cNvPr id="107527" name="Picture 6" descr="w0117ce"/>
            <p:cNvPicPr>
              <a:picLocks noChangeAspect="1" noChangeArrowheads="1"/>
            </p:cNvPicPr>
            <p:nvPr/>
          </p:nvPicPr>
          <p:blipFill>
            <a:blip r:embed="rId3"/>
            <a:srcRect/>
            <a:stretch>
              <a:fillRect/>
            </a:stretch>
          </p:blipFill>
          <p:spPr bwMode="auto">
            <a:xfrm>
              <a:off x="2137" y="1632"/>
              <a:ext cx="1696" cy="1920"/>
            </a:xfrm>
            <a:prstGeom prst="rect">
              <a:avLst/>
            </a:prstGeom>
            <a:noFill/>
            <a:ln w="9525">
              <a:noFill/>
              <a:miter lim="800000"/>
              <a:headEnd/>
              <a:tailEnd/>
            </a:ln>
          </p:spPr>
        </p:pic>
        <p:sp>
          <p:nvSpPr>
            <p:cNvPr id="107528" name="Text Box 8"/>
            <p:cNvSpPr txBox="1">
              <a:spLocks noChangeArrowheads="1"/>
            </p:cNvSpPr>
            <p:nvPr/>
          </p:nvSpPr>
          <p:spPr bwMode="auto">
            <a:xfrm>
              <a:off x="2652" y="1650"/>
              <a:ext cx="1152" cy="230"/>
            </a:xfrm>
            <a:prstGeom prst="rect">
              <a:avLst/>
            </a:prstGeom>
            <a:solidFill>
              <a:schemeClr val="bg1"/>
            </a:solidFill>
            <a:ln w="9525" algn="ctr">
              <a:noFill/>
              <a:miter lim="800000"/>
              <a:headEnd/>
              <a:tailEnd/>
            </a:ln>
          </p:spPr>
          <p:txBody>
            <a:bodyPr lIns="0" tIns="0" rIns="0" bIns="0">
              <a:spAutoFit/>
            </a:bodyPr>
            <a:lstStyle/>
            <a:p>
              <a:r>
                <a:rPr lang="tr-TR" sz="2400"/>
                <a:t>Penetrasyon</a:t>
              </a:r>
            </a:p>
          </p:txBody>
        </p:sp>
      </p:grpSp>
    </p:spTree>
  </p:cSld>
  <p:clrMapOvr>
    <a:masterClrMapping/>
  </p:clrMapOvr>
  <p:transition advClick="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3 Slayt Numarası Yer Tutucusu"/>
          <p:cNvSpPr>
            <a:spLocks noGrp="1"/>
          </p:cNvSpPr>
          <p:nvPr>
            <p:ph type="sldNum" sz="quarter" idx="10"/>
          </p:nvPr>
        </p:nvSpPr>
        <p:spPr>
          <a:noFill/>
        </p:spPr>
        <p:txBody>
          <a:bodyPr/>
          <a:lstStyle/>
          <a:p>
            <a:fld id="{BF2F81DF-7EE5-4950-A8D1-59797E0FE113}" type="slidenum">
              <a:rPr lang="en-US" smtClean="0"/>
              <a:pPr/>
              <a:t>75</a:t>
            </a:fld>
            <a:endParaRPr lang="en-US" smtClean="0"/>
          </a:p>
        </p:txBody>
      </p:sp>
      <p:sp>
        <p:nvSpPr>
          <p:cNvPr id="108547" name="Rectangle 3"/>
          <p:cNvSpPr>
            <a:spLocks noGrp="1" noChangeArrowheads="1"/>
          </p:cNvSpPr>
          <p:nvPr>
            <p:ph type="body" idx="1"/>
          </p:nvPr>
        </p:nvSpPr>
        <p:spPr>
          <a:xfrm>
            <a:off x="1752600" y="1371600"/>
            <a:ext cx="7162800" cy="1219200"/>
          </a:xfrm>
        </p:spPr>
        <p:txBody>
          <a:bodyPr>
            <a:normAutofit lnSpcReduction="10000"/>
          </a:bodyPr>
          <a:lstStyle/>
          <a:p>
            <a:pPr eaLnBrk="1" hangingPunct="1">
              <a:buFont typeface="Wingdings" pitchFamily="2" charset="2"/>
              <a:buNone/>
            </a:pPr>
            <a:r>
              <a:rPr lang="tr-TR" smtClean="0"/>
              <a:t>Üst ve alt derecelerin birbirine göre yana kaymasının neden olduğu, döküm parçanın ara yüzeyindeki bir kademe </a:t>
            </a:r>
            <a:endParaRPr lang="en-US" smtClean="0"/>
          </a:p>
        </p:txBody>
      </p:sp>
      <p:sp>
        <p:nvSpPr>
          <p:cNvPr id="108548" name="Text Box 5"/>
          <p:cNvSpPr txBox="1">
            <a:spLocks noChangeArrowheads="1"/>
          </p:cNvSpPr>
          <p:nvPr/>
        </p:nvSpPr>
        <p:spPr bwMode="auto">
          <a:xfrm>
            <a:off x="609600" y="5867400"/>
            <a:ext cx="8077200" cy="396875"/>
          </a:xfrm>
          <a:prstGeom prst="rect">
            <a:avLst/>
          </a:prstGeom>
          <a:noFill/>
          <a:ln w="9525">
            <a:noFill/>
            <a:miter lim="800000"/>
            <a:headEnd/>
            <a:tailEnd/>
          </a:ln>
        </p:spPr>
        <p:txBody>
          <a:bodyPr>
            <a:spAutoFit/>
          </a:bodyPr>
          <a:lstStyle/>
          <a:p>
            <a:pPr algn="ctr"/>
            <a:r>
              <a:rPr lang="tr-TR" sz="2000" dirty="0"/>
              <a:t>Şekil</a:t>
            </a:r>
            <a:r>
              <a:rPr lang="en-US" sz="2000" dirty="0"/>
              <a:t> </a:t>
            </a:r>
            <a:r>
              <a:rPr lang="tr-TR" sz="2000" dirty="0" smtClean="0"/>
              <a:t>8.</a:t>
            </a:r>
            <a:r>
              <a:rPr lang="en-US" sz="2000" dirty="0" smtClean="0"/>
              <a:t>  </a:t>
            </a:r>
            <a:r>
              <a:rPr lang="tr-TR" sz="2000" dirty="0"/>
              <a:t>Kum dökümlerdeki yaygın hatalar</a:t>
            </a:r>
            <a:r>
              <a:rPr lang="en-US" sz="2000" dirty="0"/>
              <a:t>: (f) </a:t>
            </a:r>
            <a:r>
              <a:rPr lang="tr-TR" sz="2000" dirty="0"/>
              <a:t>kalıp kayması</a:t>
            </a:r>
            <a:endParaRPr lang="en-US" sz="2000" dirty="0"/>
          </a:p>
        </p:txBody>
      </p:sp>
      <p:sp>
        <p:nvSpPr>
          <p:cNvPr id="108549" name="Rectangle 7"/>
          <p:cNvSpPr>
            <a:spLocks noChangeArrowheads="1"/>
          </p:cNvSpPr>
          <p:nvPr/>
        </p:nvSpPr>
        <p:spPr bwMode="auto">
          <a:xfrm>
            <a:off x="1268413" y="457200"/>
            <a:ext cx="6794500" cy="579438"/>
          </a:xfrm>
          <a:prstGeom prst="rect">
            <a:avLst/>
          </a:prstGeom>
          <a:noFill/>
          <a:ln w="9525">
            <a:noFill/>
            <a:miter lim="800000"/>
            <a:headEnd/>
            <a:tailEnd/>
          </a:ln>
        </p:spPr>
        <p:txBody>
          <a:bodyPr wrap="none">
            <a:spAutoFit/>
          </a:bodyPr>
          <a:lstStyle/>
          <a:p>
            <a:pPr algn="ctr">
              <a:spcBef>
                <a:spcPct val="0"/>
              </a:spcBef>
            </a:pPr>
            <a:r>
              <a:rPr lang="tr-TR" sz="3200">
                <a:solidFill>
                  <a:srgbClr val="006699"/>
                </a:solidFill>
              </a:rPr>
              <a:t>Kum Döküm Hataları</a:t>
            </a:r>
            <a:r>
              <a:rPr lang="en-US" sz="3200">
                <a:solidFill>
                  <a:srgbClr val="006699"/>
                </a:solidFill>
              </a:rPr>
              <a:t>: </a:t>
            </a:r>
            <a:r>
              <a:rPr lang="tr-TR" sz="3200">
                <a:solidFill>
                  <a:srgbClr val="006699"/>
                </a:solidFill>
              </a:rPr>
              <a:t>Kalıp Kayması</a:t>
            </a:r>
            <a:endParaRPr lang="en-US" sz="3200">
              <a:solidFill>
                <a:srgbClr val="006699"/>
              </a:solidFill>
            </a:endParaRPr>
          </a:p>
        </p:txBody>
      </p:sp>
      <p:grpSp>
        <p:nvGrpSpPr>
          <p:cNvPr id="2" name="Group 12"/>
          <p:cNvGrpSpPr>
            <a:grpSpLocks/>
          </p:cNvGrpSpPr>
          <p:nvPr/>
        </p:nvGrpSpPr>
        <p:grpSpPr bwMode="auto">
          <a:xfrm>
            <a:off x="1981200" y="2678113"/>
            <a:ext cx="5334000" cy="2960687"/>
            <a:chOff x="1248" y="1470"/>
            <a:chExt cx="3360" cy="1865"/>
          </a:xfrm>
        </p:grpSpPr>
        <p:pic>
          <p:nvPicPr>
            <p:cNvPr id="108551" name="Picture 6" descr="w0117cf"/>
            <p:cNvPicPr>
              <a:picLocks noChangeAspect="1" noChangeArrowheads="1"/>
            </p:cNvPicPr>
            <p:nvPr/>
          </p:nvPicPr>
          <p:blipFill>
            <a:blip r:embed="rId3"/>
            <a:srcRect/>
            <a:stretch>
              <a:fillRect/>
            </a:stretch>
          </p:blipFill>
          <p:spPr bwMode="auto">
            <a:xfrm>
              <a:off x="1536" y="1470"/>
              <a:ext cx="3024" cy="1865"/>
            </a:xfrm>
            <a:prstGeom prst="rect">
              <a:avLst/>
            </a:prstGeom>
            <a:noFill/>
            <a:ln w="9525">
              <a:noFill/>
              <a:miter lim="800000"/>
              <a:headEnd/>
              <a:tailEnd/>
            </a:ln>
          </p:spPr>
        </p:pic>
        <p:sp>
          <p:nvSpPr>
            <p:cNvPr id="108552" name="Text Box 8"/>
            <p:cNvSpPr txBox="1">
              <a:spLocks noChangeArrowheads="1"/>
            </p:cNvSpPr>
            <p:nvPr/>
          </p:nvSpPr>
          <p:spPr bwMode="auto">
            <a:xfrm>
              <a:off x="3888" y="2064"/>
              <a:ext cx="720" cy="422"/>
            </a:xfrm>
            <a:prstGeom prst="rect">
              <a:avLst/>
            </a:prstGeom>
            <a:solidFill>
              <a:schemeClr val="bg1"/>
            </a:solidFill>
            <a:ln w="9525" algn="ctr">
              <a:noFill/>
              <a:miter lim="800000"/>
              <a:headEnd/>
              <a:tailEnd/>
            </a:ln>
          </p:spPr>
          <p:txBody>
            <a:bodyPr lIns="0" tIns="0" rIns="0" bIns="0">
              <a:spAutoFit/>
            </a:bodyPr>
            <a:lstStyle/>
            <a:p>
              <a:r>
                <a:rPr lang="tr-TR" sz="2200"/>
                <a:t>Ayırma yüzeyi</a:t>
              </a:r>
            </a:p>
          </p:txBody>
        </p:sp>
        <p:sp>
          <p:nvSpPr>
            <p:cNvPr id="108553" name="Text Box 9"/>
            <p:cNvSpPr txBox="1">
              <a:spLocks noChangeArrowheads="1"/>
            </p:cNvSpPr>
            <p:nvPr/>
          </p:nvSpPr>
          <p:spPr bwMode="auto">
            <a:xfrm>
              <a:off x="2316" y="1570"/>
              <a:ext cx="1968" cy="422"/>
            </a:xfrm>
            <a:prstGeom prst="rect">
              <a:avLst/>
            </a:prstGeom>
            <a:solidFill>
              <a:schemeClr val="bg1"/>
            </a:solidFill>
            <a:ln w="9525" algn="ctr">
              <a:noFill/>
              <a:miter lim="800000"/>
              <a:headEnd/>
              <a:tailEnd/>
            </a:ln>
          </p:spPr>
          <p:txBody>
            <a:bodyPr lIns="0" tIns="0" rIns="0" bIns="0">
              <a:spAutoFit/>
            </a:bodyPr>
            <a:lstStyle/>
            <a:p>
              <a:r>
                <a:rPr lang="tr-TR" sz="2200"/>
                <a:t>Üst derece, alt dereceye göre kaymıştır</a:t>
              </a:r>
            </a:p>
          </p:txBody>
        </p:sp>
        <p:sp>
          <p:nvSpPr>
            <p:cNvPr id="108554" name="Text Box 10"/>
            <p:cNvSpPr txBox="1">
              <a:spLocks noChangeArrowheads="1"/>
            </p:cNvSpPr>
            <p:nvPr/>
          </p:nvSpPr>
          <p:spPr bwMode="auto">
            <a:xfrm>
              <a:off x="1248" y="2256"/>
              <a:ext cx="864" cy="211"/>
            </a:xfrm>
            <a:prstGeom prst="rect">
              <a:avLst/>
            </a:prstGeom>
            <a:solidFill>
              <a:schemeClr val="bg1"/>
            </a:solidFill>
            <a:ln w="9525" algn="ctr">
              <a:noFill/>
              <a:miter lim="800000"/>
              <a:headEnd/>
              <a:tailEnd/>
            </a:ln>
          </p:spPr>
          <p:txBody>
            <a:bodyPr lIns="0" tIns="0" rIns="0" bIns="0">
              <a:spAutoFit/>
            </a:bodyPr>
            <a:lstStyle/>
            <a:p>
              <a:r>
                <a:rPr lang="tr-TR" sz="2200"/>
                <a:t>Üst derece</a:t>
              </a:r>
            </a:p>
          </p:txBody>
        </p:sp>
        <p:sp>
          <p:nvSpPr>
            <p:cNvPr id="108555" name="Text Box 11"/>
            <p:cNvSpPr txBox="1">
              <a:spLocks noChangeArrowheads="1"/>
            </p:cNvSpPr>
            <p:nvPr/>
          </p:nvSpPr>
          <p:spPr bwMode="auto">
            <a:xfrm>
              <a:off x="1248" y="2651"/>
              <a:ext cx="864" cy="211"/>
            </a:xfrm>
            <a:prstGeom prst="rect">
              <a:avLst/>
            </a:prstGeom>
            <a:solidFill>
              <a:schemeClr val="bg1"/>
            </a:solidFill>
            <a:ln w="9525" algn="ctr">
              <a:noFill/>
              <a:miter lim="800000"/>
              <a:headEnd/>
              <a:tailEnd/>
            </a:ln>
          </p:spPr>
          <p:txBody>
            <a:bodyPr lIns="0" tIns="0" rIns="0" bIns="0">
              <a:spAutoFit/>
            </a:bodyPr>
            <a:lstStyle/>
            <a:p>
              <a:r>
                <a:rPr lang="tr-TR" sz="2200"/>
                <a:t>Alt derece</a:t>
              </a:r>
            </a:p>
          </p:txBody>
        </p:sp>
      </p:grpSp>
    </p:spTree>
  </p:cSld>
  <p:clrMapOvr>
    <a:masterClrMapping/>
  </p:clrMapOvr>
  <p:transition advClick="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3 Slayt Numarası Yer Tutucusu"/>
          <p:cNvSpPr>
            <a:spLocks noGrp="1"/>
          </p:cNvSpPr>
          <p:nvPr>
            <p:ph type="sldNum" sz="quarter" idx="10"/>
          </p:nvPr>
        </p:nvSpPr>
        <p:spPr>
          <a:noFill/>
        </p:spPr>
        <p:txBody>
          <a:bodyPr/>
          <a:lstStyle/>
          <a:p>
            <a:fld id="{DCBF3B32-F15D-4306-B9C3-D48397D452F1}" type="slidenum">
              <a:rPr lang="en-US" smtClean="0"/>
              <a:pPr/>
              <a:t>76</a:t>
            </a:fld>
            <a:endParaRPr lang="en-US" smtClean="0"/>
          </a:p>
        </p:txBody>
      </p:sp>
      <p:sp>
        <p:nvSpPr>
          <p:cNvPr id="110595" name="Rectangle 2"/>
          <p:cNvSpPr>
            <a:spLocks noGrp="1" noChangeArrowheads="1"/>
          </p:cNvSpPr>
          <p:nvPr>
            <p:ph type="title"/>
          </p:nvPr>
        </p:nvSpPr>
        <p:spPr/>
        <p:txBody>
          <a:bodyPr>
            <a:normAutofit fontScale="90000"/>
          </a:bodyPr>
          <a:lstStyle/>
          <a:p>
            <a:pPr eaLnBrk="1" hangingPunct="1">
              <a:spcBef>
                <a:spcPts val="600"/>
              </a:spcBef>
            </a:pPr>
            <a:r>
              <a:rPr lang="tr-TR" smtClean="0"/>
              <a:t>Dökümhanede Muayene Yöntemleri</a:t>
            </a:r>
            <a:endParaRPr lang="en-US" smtClean="0"/>
          </a:p>
        </p:txBody>
      </p:sp>
      <p:sp>
        <p:nvSpPr>
          <p:cNvPr id="110596" name="Rectangle 3"/>
          <p:cNvSpPr>
            <a:spLocks noGrp="1" noChangeArrowheads="1"/>
          </p:cNvSpPr>
          <p:nvPr>
            <p:ph type="body" idx="1"/>
          </p:nvPr>
        </p:nvSpPr>
        <p:spPr/>
        <p:txBody>
          <a:bodyPr/>
          <a:lstStyle/>
          <a:p>
            <a:pPr eaLnBrk="1" hangingPunct="1"/>
            <a:r>
              <a:rPr lang="tr-TR" smtClean="0"/>
              <a:t>Eksik dolgu, soğuk yapışma ve diğer ciddi yüzey hatalarının ortaya çıkarılması için görsel muayene</a:t>
            </a:r>
            <a:r>
              <a:rPr lang="en-US" smtClean="0"/>
              <a:t>  </a:t>
            </a:r>
          </a:p>
          <a:p>
            <a:pPr eaLnBrk="1" hangingPunct="1"/>
            <a:r>
              <a:rPr lang="tr-TR" smtClean="0"/>
              <a:t>Toleransların karşılandığını göstermek için boyut ölçümleri</a:t>
            </a:r>
            <a:r>
              <a:rPr lang="en-US" smtClean="0"/>
              <a:t> </a:t>
            </a:r>
          </a:p>
          <a:p>
            <a:pPr eaLnBrk="1" hangingPunct="1"/>
            <a:r>
              <a:rPr lang="tr-TR" smtClean="0"/>
              <a:t>Dökme metalin kalitesiyle ilgili, metalurjik, kimyasal, fiziksel ve diğer testler</a:t>
            </a:r>
            <a:endParaRPr lang="en-US" smtClean="0"/>
          </a:p>
        </p:txBody>
      </p:sp>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3 Slayt Numarası Yer Tutucusu"/>
          <p:cNvSpPr>
            <a:spLocks noGrp="1"/>
          </p:cNvSpPr>
          <p:nvPr>
            <p:ph type="sldNum" sz="quarter" idx="10"/>
          </p:nvPr>
        </p:nvSpPr>
        <p:spPr>
          <a:noFill/>
        </p:spPr>
        <p:txBody>
          <a:bodyPr/>
          <a:lstStyle/>
          <a:p>
            <a:fld id="{D98C1087-E9AA-4E42-815B-C6F15C0D31B2}" type="slidenum">
              <a:rPr lang="en-US" smtClean="0"/>
              <a:pPr/>
              <a:t>77</a:t>
            </a:fld>
            <a:endParaRPr lang="en-US" smtClean="0"/>
          </a:p>
        </p:txBody>
      </p:sp>
      <p:sp>
        <p:nvSpPr>
          <p:cNvPr id="111619" name="Rectangle 2"/>
          <p:cNvSpPr>
            <a:spLocks noGrp="1" noChangeArrowheads="1"/>
          </p:cNvSpPr>
          <p:nvPr>
            <p:ph type="title"/>
          </p:nvPr>
        </p:nvSpPr>
        <p:spPr/>
        <p:txBody>
          <a:bodyPr/>
          <a:lstStyle/>
          <a:p>
            <a:pPr eaLnBrk="1" hangingPunct="1">
              <a:spcBef>
                <a:spcPts val="600"/>
              </a:spcBef>
            </a:pPr>
            <a:r>
              <a:rPr lang="tr-TR" smtClean="0"/>
              <a:t>Döküm Metalleri</a:t>
            </a:r>
            <a:endParaRPr lang="en-US" smtClean="0"/>
          </a:p>
        </p:txBody>
      </p:sp>
      <p:sp>
        <p:nvSpPr>
          <p:cNvPr id="111620" name="Rectangle 3"/>
          <p:cNvSpPr>
            <a:spLocks noGrp="1" noChangeArrowheads="1"/>
          </p:cNvSpPr>
          <p:nvPr>
            <p:ph type="body" idx="1"/>
          </p:nvPr>
        </p:nvSpPr>
        <p:spPr/>
        <p:txBody>
          <a:bodyPr/>
          <a:lstStyle/>
          <a:p>
            <a:pPr eaLnBrk="1" hangingPunct="1"/>
            <a:r>
              <a:rPr lang="tr-TR" smtClean="0"/>
              <a:t>Çoğu ticari dökümler, saf metallerden ziyade alaşımlardan yapılır</a:t>
            </a:r>
            <a:r>
              <a:rPr lang="en-US" smtClean="0"/>
              <a:t>  </a:t>
            </a:r>
          </a:p>
          <a:p>
            <a:pPr lvl="1" eaLnBrk="1" hangingPunct="1"/>
            <a:r>
              <a:rPr lang="tr-TR" sz="2400" smtClean="0"/>
              <a:t>Alaşımlar genelde kolay dökülür ve ürün özellikleri daha iyidir</a:t>
            </a:r>
            <a:r>
              <a:rPr lang="en-US" sz="2400" smtClean="0"/>
              <a:t>  </a:t>
            </a:r>
          </a:p>
          <a:p>
            <a:pPr eaLnBrk="1" hangingPunct="1"/>
            <a:r>
              <a:rPr lang="tr-TR" smtClean="0"/>
              <a:t>Dökme alaşımları aşağıdaki gibi sınıflandırılabilir</a:t>
            </a:r>
            <a:r>
              <a:rPr lang="en-US" smtClean="0"/>
              <a:t>: </a:t>
            </a:r>
          </a:p>
          <a:p>
            <a:pPr lvl="1" eaLnBrk="1" hangingPunct="1"/>
            <a:r>
              <a:rPr lang="tr-TR" sz="2400" smtClean="0"/>
              <a:t>Demir esaslı</a:t>
            </a:r>
            <a:r>
              <a:rPr lang="en-US" sz="2400" smtClean="0"/>
              <a:t> </a:t>
            </a:r>
          </a:p>
          <a:p>
            <a:pPr lvl="1" eaLnBrk="1" hangingPunct="1"/>
            <a:r>
              <a:rPr lang="tr-TR" sz="2400" smtClean="0"/>
              <a:t>Demir dışı</a:t>
            </a:r>
            <a:r>
              <a:rPr lang="en-US" sz="2400" smtClean="0"/>
              <a:t>  </a:t>
            </a:r>
          </a:p>
        </p:txBody>
      </p:sp>
    </p:spTree>
  </p:cSld>
  <p:clrMapOvr>
    <a:masterClrMapping/>
  </p:clrMapOvr>
  <p:transition advClick="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3 Slayt Numarası Yer Tutucusu"/>
          <p:cNvSpPr>
            <a:spLocks noGrp="1"/>
          </p:cNvSpPr>
          <p:nvPr>
            <p:ph type="sldNum" sz="quarter" idx="10"/>
          </p:nvPr>
        </p:nvSpPr>
        <p:spPr>
          <a:noFill/>
        </p:spPr>
        <p:txBody>
          <a:bodyPr/>
          <a:lstStyle/>
          <a:p>
            <a:fld id="{5514F799-8850-47DA-B921-ECFEA6B7DAAB}" type="slidenum">
              <a:rPr lang="en-US" smtClean="0"/>
              <a:pPr/>
              <a:t>78</a:t>
            </a:fld>
            <a:endParaRPr lang="en-US" dirty="0" smtClean="0"/>
          </a:p>
        </p:txBody>
      </p:sp>
      <p:sp>
        <p:nvSpPr>
          <p:cNvPr id="112643" name="Rectangle 2"/>
          <p:cNvSpPr>
            <a:spLocks noGrp="1" noChangeArrowheads="1"/>
          </p:cNvSpPr>
          <p:nvPr>
            <p:ph type="title"/>
          </p:nvPr>
        </p:nvSpPr>
        <p:spPr>
          <a:xfrm>
            <a:off x="714348" y="642918"/>
            <a:ext cx="8305800" cy="762000"/>
          </a:xfrm>
          <a:noFill/>
        </p:spPr>
        <p:txBody>
          <a:bodyPr lIns="0" tIns="0" rIns="0" bIns="0">
            <a:normAutofit fontScale="90000"/>
          </a:bodyPr>
          <a:lstStyle/>
          <a:p>
            <a:pPr eaLnBrk="1" hangingPunct="1">
              <a:spcBef>
                <a:spcPts val="600"/>
              </a:spcBef>
            </a:pPr>
            <a:r>
              <a:rPr lang="tr-TR" dirty="0" smtClean="0"/>
              <a:t>Demir Esaslı Döküm Alaşımlar</a:t>
            </a:r>
            <a:r>
              <a:rPr lang="en-US" dirty="0" smtClean="0"/>
              <a:t>: </a:t>
            </a:r>
            <a:r>
              <a:rPr lang="tr-TR" dirty="0" smtClean="0"/>
              <a:t>Dökme Demir</a:t>
            </a:r>
            <a:endParaRPr lang="en-US" dirty="0" smtClean="0"/>
          </a:p>
        </p:txBody>
      </p:sp>
      <p:sp>
        <p:nvSpPr>
          <p:cNvPr id="112644" name="Rectangle 3"/>
          <p:cNvSpPr>
            <a:spLocks noGrp="1" noChangeArrowheads="1"/>
          </p:cNvSpPr>
          <p:nvPr>
            <p:ph type="body" idx="1"/>
          </p:nvPr>
        </p:nvSpPr>
        <p:spPr>
          <a:xfrm>
            <a:off x="1600200" y="1447800"/>
            <a:ext cx="7239000" cy="4656138"/>
          </a:xfrm>
        </p:spPr>
        <p:txBody>
          <a:bodyPr/>
          <a:lstStyle/>
          <a:p>
            <a:pPr eaLnBrk="1" hangingPunct="1"/>
            <a:r>
              <a:rPr lang="tr-TR" dirty="0" smtClean="0"/>
              <a:t>Tüm döküm alaşımlarının en önemlisi</a:t>
            </a:r>
            <a:r>
              <a:rPr lang="en-US" dirty="0" smtClean="0"/>
              <a:t>  </a:t>
            </a:r>
          </a:p>
          <a:p>
            <a:pPr eaLnBrk="1" hangingPunct="1"/>
            <a:r>
              <a:rPr lang="tr-TR" dirty="0" smtClean="0"/>
              <a:t>Dökme demir dökümlerin tonajı, çoğunlukla diğer tüm metallerin toplamının birkaç katıdır</a:t>
            </a:r>
            <a:r>
              <a:rPr lang="en-US" dirty="0" smtClean="0"/>
              <a:t>  </a:t>
            </a:r>
          </a:p>
          <a:p>
            <a:pPr eaLnBrk="1" hangingPunct="1"/>
            <a:r>
              <a:rPr lang="tr-TR" dirty="0" smtClean="0"/>
              <a:t>Bazı türleri</a:t>
            </a:r>
            <a:r>
              <a:rPr lang="en-US" dirty="0" smtClean="0"/>
              <a:t>: (1) </a:t>
            </a:r>
            <a:r>
              <a:rPr lang="tr-TR" dirty="0" smtClean="0"/>
              <a:t>kır dökme demir</a:t>
            </a:r>
            <a:r>
              <a:rPr lang="en-US" dirty="0" smtClean="0"/>
              <a:t>, (2) </a:t>
            </a:r>
            <a:r>
              <a:rPr lang="tr-TR" dirty="0" smtClean="0"/>
              <a:t>küresel dökme demir</a:t>
            </a:r>
            <a:r>
              <a:rPr lang="en-US" dirty="0" smtClean="0"/>
              <a:t>, (3) </a:t>
            </a:r>
            <a:r>
              <a:rPr lang="tr-TR" dirty="0" smtClean="0"/>
              <a:t>beyaz dökme demir</a:t>
            </a:r>
            <a:r>
              <a:rPr lang="en-US" dirty="0" smtClean="0"/>
              <a:t>, (4) </a:t>
            </a:r>
            <a:r>
              <a:rPr lang="tr-TR" dirty="0" smtClean="0"/>
              <a:t>temper dökme demir ve</a:t>
            </a:r>
            <a:r>
              <a:rPr lang="en-US" dirty="0" smtClean="0"/>
              <a:t> (5) </a:t>
            </a:r>
            <a:r>
              <a:rPr lang="tr-TR" dirty="0" smtClean="0"/>
              <a:t>alaşımlı dökme demirler</a:t>
            </a:r>
            <a:r>
              <a:rPr lang="en-US" dirty="0" smtClean="0"/>
              <a:t>  </a:t>
            </a:r>
          </a:p>
          <a:p>
            <a:pPr eaLnBrk="1" hangingPunct="1"/>
            <a:r>
              <a:rPr lang="tr-TR" dirty="0" smtClean="0"/>
              <a:t>Tipik dökme sıcaklıkları</a:t>
            </a:r>
            <a:r>
              <a:rPr lang="en-US" dirty="0" smtClean="0"/>
              <a:t> </a:t>
            </a:r>
            <a:r>
              <a:rPr lang="en-US" dirty="0" smtClean="0">
                <a:sym typeface="Symbol" pitchFamily="18" charset="2"/>
              </a:rPr>
              <a:t></a:t>
            </a:r>
            <a:r>
              <a:rPr lang="en-US" dirty="0" smtClean="0"/>
              <a:t> 1400</a:t>
            </a:r>
            <a:r>
              <a:rPr lang="en-US" dirty="0" smtClean="0">
                <a:sym typeface="Symbol" pitchFamily="18" charset="2"/>
              </a:rPr>
              <a:t></a:t>
            </a:r>
            <a:r>
              <a:rPr lang="en-US" dirty="0" smtClean="0"/>
              <a:t>C </a:t>
            </a:r>
            <a:r>
              <a:rPr lang="tr-TR" dirty="0" smtClean="0"/>
              <a:t>(bileşime bağlıdır)</a:t>
            </a:r>
            <a:r>
              <a:rPr lang="en-US" dirty="0" smtClean="0"/>
              <a:t>  </a:t>
            </a:r>
          </a:p>
        </p:txBody>
      </p:sp>
    </p:spTree>
  </p:cSld>
  <p:clrMapOvr>
    <a:masterClrMapping/>
  </p:clrMapOvr>
  <p:transition advClick="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3 Slayt Numarası Yer Tutucusu"/>
          <p:cNvSpPr>
            <a:spLocks noGrp="1"/>
          </p:cNvSpPr>
          <p:nvPr>
            <p:ph type="sldNum" sz="quarter" idx="10"/>
          </p:nvPr>
        </p:nvSpPr>
        <p:spPr>
          <a:noFill/>
        </p:spPr>
        <p:txBody>
          <a:bodyPr/>
          <a:lstStyle/>
          <a:p>
            <a:fld id="{27309CEE-FD6E-46B3-9020-AE0CFEE9D890}" type="slidenum">
              <a:rPr lang="en-US" smtClean="0"/>
              <a:pPr/>
              <a:t>79</a:t>
            </a:fld>
            <a:endParaRPr lang="en-US" smtClean="0"/>
          </a:p>
        </p:txBody>
      </p:sp>
      <p:sp>
        <p:nvSpPr>
          <p:cNvPr id="113667" name="Rectangle 2"/>
          <p:cNvSpPr>
            <a:spLocks noGrp="1" noChangeArrowheads="1"/>
          </p:cNvSpPr>
          <p:nvPr>
            <p:ph type="title"/>
          </p:nvPr>
        </p:nvSpPr>
        <p:spPr/>
        <p:txBody>
          <a:bodyPr>
            <a:normAutofit fontScale="90000"/>
          </a:bodyPr>
          <a:lstStyle/>
          <a:p>
            <a:pPr eaLnBrk="1" hangingPunct="1">
              <a:spcBef>
                <a:spcPts val="600"/>
              </a:spcBef>
            </a:pPr>
            <a:r>
              <a:rPr lang="tr-TR" smtClean="0"/>
              <a:t>Demir Esaslı Döküm Alaşımları: Çelikler</a:t>
            </a:r>
            <a:endParaRPr lang="en-US" smtClean="0"/>
          </a:p>
        </p:txBody>
      </p:sp>
      <p:sp>
        <p:nvSpPr>
          <p:cNvPr id="113668" name="Rectangle 3"/>
          <p:cNvSpPr>
            <a:spLocks noGrp="1" noChangeArrowheads="1"/>
          </p:cNvSpPr>
          <p:nvPr>
            <p:ph type="body" idx="1"/>
          </p:nvPr>
        </p:nvSpPr>
        <p:spPr>
          <a:xfrm>
            <a:off x="1600200" y="1447800"/>
            <a:ext cx="7239000" cy="5105400"/>
          </a:xfrm>
        </p:spPr>
        <p:txBody>
          <a:bodyPr/>
          <a:lstStyle/>
          <a:p>
            <a:pPr eaLnBrk="1" hangingPunct="1"/>
            <a:r>
              <a:rPr lang="tr-TR" smtClean="0"/>
              <a:t>Çeliğin mekanik özellikleri, onu aranan bir mühendislik malzemesi yapar</a:t>
            </a:r>
            <a:endParaRPr lang="en-US" smtClean="0"/>
          </a:p>
          <a:p>
            <a:pPr eaLnBrk="1" hangingPunct="1"/>
            <a:r>
              <a:rPr lang="tr-TR" smtClean="0"/>
              <a:t>Karmaşık geometrilerin oluşturulma kabiliyeti, dökümü çok kullanılan bir şekillendirme yöntemi haline getirmiştir</a:t>
            </a:r>
            <a:endParaRPr lang="en-US" smtClean="0"/>
          </a:p>
          <a:p>
            <a:pPr eaLnBrk="1" hangingPunct="1"/>
            <a:r>
              <a:rPr lang="tr-TR" smtClean="0"/>
              <a:t>Çeliğin dökümündeki zorluklar</a:t>
            </a:r>
            <a:r>
              <a:rPr lang="en-US" smtClean="0"/>
              <a:t>:</a:t>
            </a:r>
          </a:p>
          <a:p>
            <a:pPr lvl="1" eaLnBrk="1" hangingPunct="1"/>
            <a:r>
              <a:rPr lang="tr-TR" sz="2400" smtClean="0"/>
              <a:t>Çeliğin döküm sıcaklığı, diğer çoğu metalden daha yüksektir</a:t>
            </a:r>
            <a:r>
              <a:rPr lang="en-US" sz="2400" smtClean="0"/>
              <a:t> </a:t>
            </a:r>
            <a:r>
              <a:rPr lang="en-US" sz="2400" smtClean="0">
                <a:sym typeface="Symbol" pitchFamily="18" charset="2"/>
              </a:rPr>
              <a:t></a:t>
            </a:r>
            <a:r>
              <a:rPr lang="en-US" sz="2400" smtClean="0"/>
              <a:t> 1650</a:t>
            </a:r>
            <a:r>
              <a:rPr lang="en-US" sz="2400" smtClean="0">
                <a:sym typeface="Symbol" pitchFamily="18" charset="2"/>
              </a:rPr>
              <a:t></a:t>
            </a:r>
            <a:r>
              <a:rPr lang="en-US" sz="2400" smtClean="0"/>
              <a:t>C   </a:t>
            </a:r>
          </a:p>
          <a:p>
            <a:pPr lvl="1" eaLnBrk="1" hangingPunct="1"/>
            <a:r>
              <a:rPr lang="tr-TR" sz="2400" smtClean="0"/>
              <a:t>Bu sıcaklıklarda çelik kolayca oksitlenir; bu nedenle erimiş metalin havadan izole edilmesi gerekir</a:t>
            </a:r>
            <a:r>
              <a:rPr lang="en-US" sz="2400" smtClean="0"/>
              <a:t>  </a:t>
            </a:r>
          </a:p>
          <a:p>
            <a:pPr lvl="1" eaLnBrk="1" hangingPunct="1"/>
            <a:r>
              <a:rPr lang="tr-TR" sz="2400" smtClean="0"/>
              <a:t>Erimiş çelik nisbeten düşük akıcılığa sahiptir</a:t>
            </a:r>
            <a:r>
              <a:rPr lang="en-US" sz="2400" smtClean="0"/>
              <a:t>  </a:t>
            </a:r>
          </a:p>
        </p:txBody>
      </p:sp>
    </p:spTree>
  </p:cSld>
  <p:clrMapOvr>
    <a:masterClrMapping/>
  </p:clrMapOvr>
  <p:transition advClick="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428596" y="1178071"/>
            <a:ext cx="8429684" cy="5394201"/>
          </a:xfrm>
          <a:prstGeom prst="rect">
            <a:avLst/>
          </a:prstGeom>
          <a:noFill/>
          <a:ln w="9525">
            <a:noFill/>
            <a:miter lim="800000"/>
            <a:headEnd/>
            <a:tailEnd/>
          </a:ln>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3 Slayt Numarası Yer Tutucusu"/>
          <p:cNvSpPr>
            <a:spLocks noGrp="1"/>
          </p:cNvSpPr>
          <p:nvPr>
            <p:ph type="sldNum" sz="quarter" idx="10"/>
          </p:nvPr>
        </p:nvSpPr>
        <p:spPr>
          <a:noFill/>
        </p:spPr>
        <p:txBody>
          <a:bodyPr/>
          <a:lstStyle/>
          <a:p>
            <a:fld id="{6AC35C4B-06FB-4708-829A-85DB178CE9E6}" type="slidenum">
              <a:rPr lang="en-US" smtClean="0"/>
              <a:pPr/>
              <a:t>80</a:t>
            </a:fld>
            <a:endParaRPr lang="en-US" smtClean="0"/>
          </a:p>
        </p:txBody>
      </p:sp>
      <p:sp>
        <p:nvSpPr>
          <p:cNvPr id="114691" name="Rectangle 2"/>
          <p:cNvSpPr>
            <a:spLocks noGrp="1" noChangeArrowheads="1"/>
          </p:cNvSpPr>
          <p:nvPr>
            <p:ph type="title"/>
          </p:nvPr>
        </p:nvSpPr>
        <p:spPr/>
        <p:txBody>
          <a:bodyPr>
            <a:normAutofit fontScale="90000"/>
          </a:bodyPr>
          <a:lstStyle/>
          <a:p>
            <a:pPr eaLnBrk="1" hangingPunct="1">
              <a:spcBef>
                <a:spcPts val="600"/>
              </a:spcBef>
            </a:pPr>
            <a:r>
              <a:rPr lang="tr-TR" smtClean="0"/>
              <a:t>Demirdışı Döküm Alaşımları</a:t>
            </a:r>
            <a:r>
              <a:rPr lang="en-US" smtClean="0"/>
              <a:t>: </a:t>
            </a:r>
            <a:r>
              <a:rPr lang="tr-TR" smtClean="0"/>
              <a:t>Alüminyum</a:t>
            </a:r>
            <a:r>
              <a:rPr lang="en-US" smtClean="0"/>
              <a:t> </a:t>
            </a:r>
          </a:p>
        </p:txBody>
      </p:sp>
      <p:sp>
        <p:nvSpPr>
          <p:cNvPr id="114692" name="Rectangle 3"/>
          <p:cNvSpPr>
            <a:spLocks noGrp="1" noChangeArrowheads="1"/>
          </p:cNvSpPr>
          <p:nvPr>
            <p:ph type="body" idx="1"/>
          </p:nvPr>
        </p:nvSpPr>
        <p:spPr>
          <a:xfrm>
            <a:off x="1600200" y="1447800"/>
            <a:ext cx="7010400" cy="4859338"/>
          </a:xfrm>
        </p:spPr>
        <p:txBody>
          <a:bodyPr/>
          <a:lstStyle/>
          <a:p>
            <a:pPr eaLnBrk="1" hangingPunct="1"/>
            <a:r>
              <a:rPr lang="tr-TR" smtClean="0"/>
              <a:t>Genellikle kolay dökülebilir olarak bilinir</a:t>
            </a:r>
            <a:r>
              <a:rPr lang="en-US" smtClean="0"/>
              <a:t>  </a:t>
            </a:r>
          </a:p>
          <a:p>
            <a:pPr eaLnBrk="1" hangingPunct="1"/>
            <a:r>
              <a:rPr lang="tr-TR" smtClean="0"/>
              <a:t>Alüminyumun düşük erime sıcaklığı nedeniyle, dökme sıcaklıkları düşüktür</a:t>
            </a:r>
            <a:r>
              <a:rPr lang="en-US" smtClean="0"/>
              <a:t> </a:t>
            </a:r>
          </a:p>
          <a:p>
            <a:pPr lvl="1" eaLnBrk="1" hangingPunct="1"/>
            <a:r>
              <a:rPr lang="en-US" sz="2400" i="1" smtClean="0"/>
              <a:t>T</a:t>
            </a:r>
            <a:r>
              <a:rPr lang="en-US" sz="2400" i="1" baseline="-25000" smtClean="0"/>
              <a:t>m</a:t>
            </a:r>
            <a:r>
              <a:rPr lang="en-US" sz="2400" smtClean="0"/>
              <a:t> = 660</a:t>
            </a:r>
            <a:r>
              <a:rPr lang="en-US" sz="2400" smtClean="0">
                <a:sym typeface="Symbol" pitchFamily="18" charset="2"/>
              </a:rPr>
              <a:t></a:t>
            </a:r>
            <a:r>
              <a:rPr lang="en-US" sz="2400" smtClean="0"/>
              <a:t>C  </a:t>
            </a:r>
          </a:p>
          <a:p>
            <a:pPr eaLnBrk="1" hangingPunct="1"/>
            <a:r>
              <a:rPr lang="tr-TR" smtClean="0"/>
              <a:t>Özellikleri</a:t>
            </a:r>
            <a:r>
              <a:rPr lang="en-US" smtClean="0"/>
              <a:t>: </a:t>
            </a:r>
          </a:p>
          <a:p>
            <a:pPr lvl="1" eaLnBrk="1" hangingPunct="1"/>
            <a:r>
              <a:rPr lang="tr-TR" sz="2400" smtClean="0"/>
              <a:t>Hafif yapı</a:t>
            </a:r>
            <a:endParaRPr lang="en-US" sz="2400" smtClean="0"/>
          </a:p>
          <a:p>
            <a:pPr lvl="1" eaLnBrk="1" hangingPunct="1"/>
            <a:r>
              <a:rPr lang="tr-TR" sz="2400" smtClean="0"/>
              <a:t>Isıl işlemlerle dayanım özelliklerinin değiştirilebilmesi</a:t>
            </a:r>
            <a:endParaRPr lang="en-US" sz="2400" smtClean="0"/>
          </a:p>
          <a:p>
            <a:pPr lvl="1" eaLnBrk="1" hangingPunct="1"/>
            <a:r>
              <a:rPr lang="tr-TR" sz="2400" smtClean="0"/>
              <a:t>Talaş kaldırma kolaylığı</a:t>
            </a:r>
            <a:r>
              <a:rPr lang="en-US" sz="2400" smtClean="0"/>
              <a:t>  </a:t>
            </a: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3 Slayt Numarası Yer Tutucusu"/>
          <p:cNvSpPr>
            <a:spLocks noGrp="1"/>
          </p:cNvSpPr>
          <p:nvPr>
            <p:ph type="sldNum" sz="quarter" idx="10"/>
          </p:nvPr>
        </p:nvSpPr>
        <p:spPr>
          <a:noFill/>
        </p:spPr>
        <p:txBody>
          <a:bodyPr/>
          <a:lstStyle/>
          <a:p>
            <a:fld id="{B71D9F56-E3EC-4B4C-8AD2-D31BCDBA05B7}" type="slidenum">
              <a:rPr lang="en-US" smtClean="0"/>
              <a:pPr/>
              <a:t>81</a:t>
            </a:fld>
            <a:endParaRPr lang="en-US" smtClean="0"/>
          </a:p>
        </p:txBody>
      </p:sp>
      <p:sp>
        <p:nvSpPr>
          <p:cNvPr id="115715" name="Rectangle 2"/>
          <p:cNvSpPr>
            <a:spLocks noGrp="1" noChangeArrowheads="1"/>
          </p:cNvSpPr>
          <p:nvPr>
            <p:ph type="title"/>
          </p:nvPr>
        </p:nvSpPr>
        <p:spPr>
          <a:xfrm>
            <a:off x="762000" y="642918"/>
            <a:ext cx="8382000" cy="914400"/>
          </a:xfrm>
        </p:spPr>
        <p:txBody>
          <a:bodyPr>
            <a:normAutofit fontScale="90000"/>
          </a:bodyPr>
          <a:lstStyle/>
          <a:p>
            <a:pPr eaLnBrk="1" hangingPunct="1">
              <a:spcBef>
                <a:spcPts val="600"/>
              </a:spcBef>
            </a:pPr>
            <a:r>
              <a:rPr lang="tr-TR" dirty="0" smtClean="0"/>
              <a:t>Demirdışı Döküm Alaşımları</a:t>
            </a:r>
            <a:r>
              <a:rPr lang="en-US" dirty="0" smtClean="0"/>
              <a:t>: </a:t>
            </a:r>
            <a:r>
              <a:rPr lang="tr-TR" dirty="0" smtClean="0"/>
              <a:t>Bakır Alaşımları</a:t>
            </a:r>
            <a:endParaRPr lang="en-US" dirty="0" smtClean="0"/>
          </a:p>
        </p:txBody>
      </p:sp>
      <p:sp>
        <p:nvSpPr>
          <p:cNvPr id="115716" name="Rectangle 3"/>
          <p:cNvSpPr>
            <a:spLocks noGrp="1" noChangeArrowheads="1"/>
          </p:cNvSpPr>
          <p:nvPr>
            <p:ph type="body" idx="1"/>
          </p:nvPr>
        </p:nvSpPr>
        <p:spPr/>
        <p:txBody>
          <a:bodyPr/>
          <a:lstStyle/>
          <a:p>
            <a:pPr eaLnBrk="1" hangingPunct="1"/>
            <a:r>
              <a:rPr lang="tr-TR" smtClean="0"/>
              <a:t>Bronz, pirinç ve alüminyum bronzu türleri vardır</a:t>
            </a:r>
            <a:r>
              <a:rPr lang="en-US" smtClean="0"/>
              <a:t>  </a:t>
            </a:r>
          </a:p>
          <a:p>
            <a:pPr eaLnBrk="1" hangingPunct="1"/>
            <a:r>
              <a:rPr lang="tr-TR" smtClean="0"/>
              <a:t>Özellikleri</a:t>
            </a:r>
            <a:r>
              <a:rPr lang="en-US" smtClean="0"/>
              <a:t>: </a:t>
            </a:r>
          </a:p>
          <a:p>
            <a:pPr lvl="1" eaLnBrk="1" hangingPunct="1"/>
            <a:r>
              <a:rPr lang="tr-TR" sz="2400" smtClean="0"/>
              <a:t>Korozyon direnci</a:t>
            </a:r>
            <a:endParaRPr lang="en-US" sz="2400" smtClean="0"/>
          </a:p>
          <a:p>
            <a:pPr lvl="1" eaLnBrk="1" hangingPunct="1"/>
            <a:r>
              <a:rPr lang="tr-TR" sz="2400" smtClean="0"/>
              <a:t>İyi görünüm</a:t>
            </a:r>
            <a:r>
              <a:rPr lang="en-US" sz="2400" smtClean="0"/>
              <a:t> </a:t>
            </a:r>
          </a:p>
          <a:p>
            <a:pPr lvl="1" eaLnBrk="1" hangingPunct="1"/>
            <a:r>
              <a:rPr lang="tr-TR" sz="2400" smtClean="0"/>
              <a:t>Yüksek yataklama kalitesi</a:t>
            </a:r>
            <a:r>
              <a:rPr lang="en-US" sz="2400" smtClean="0"/>
              <a:t> </a:t>
            </a:r>
          </a:p>
          <a:p>
            <a:pPr eaLnBrk="1" hangingPunct="1"/>
            <a:r>
              <a:rPr lang="tr-TR" smtClean="0"/>
              <a:t>Zayıflığı</a:t>
            </a:r>
            <a:r>
              <a:rPr lang="en-US" smtClean="0"/>
              <a:t>: </a:t>
            </a:r>
            <a:r>
              <a:rPr lang="tr-TR" smtClean="0"/>
              <a:t>bakırın yüksek maliyeti</a:t>
            </a:r>
            <a:r>
              <a:rPr lang="en-US" smtClean="0"/>
              <a:t>  </a:t>
            </a:r>
          </a:p>
          <a:p>
            <a:pPr eaLnBrk="1" hangingPunct="1"/>
            <a:r>
              <a:rPr lang="tr-TR" smtClean="0"/>
              <a:t>Uygulamaları</a:t>
            </a:r>
            <a:r>
              <a:rPr lang="en-US" smtClean="0"/>
              <a:t>: </a:t>
            </a:r>
            <a:r>
              <a:rPr lang="tr-TR" smtClean="0"/>
              <a:t>boru ek parçaları, tekne uskur kanatları</a:t>
            </a:r>
            <a:r>
              <a:rPr lang="en-US" smtClean="0"/>
              <a:t>, </a:t>
            </a:r>
            <a:r>
              <a:rPr lang="tr-TR" smtClean="0"/>
              <a:t>pompa elemanları</a:t>
            </a:r>
            <a:r>
              <a:rPr lang="en-US" smtClean="0"/>
              <a:t>, </a:t>
            </a:r>
            <a:r>
              <a:rPr lang="tr-TR" smtClean="0"/>
              <a:t>süs eşyaları</a:t>
            </a:r>
            <a:r>
              <a:rPr lang="en-US" smtClean="0"/>
              <a:t>  </a:t>
            </a:r>
          </a:p>
        </p:txBody>
      </p:sp>
    </p:spTree>
  </p:cSld>
  <p:clrMapOvr>
    <a:masterClrMapping/>
  </p:clrMapOvr>
  <p:transition advClick="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947715"/>
            <a:ext cx="8646141" cy="5910285"/>
          </a:xfrm>
          <a:prstGeom prst="rect">
            <a:avLst/>
          </a:prstGeom>
          <a:noFill/>
          <a:ln w="9525">
            <a:noFill/>
            <a:miter lim="800000"/>
            <a:headEnd/>
            <a:tailEnd/>
          </a:ln>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24230" y="428604"/>
            <a:ext cx="8895540" cy="6000792"/>
          </a:xfrm>
          <a:prstGeom prst="rect">
            <a:avLst/>
          </a:prstGeom>
          <a:noFill/>
          <a:ln w="9525">
            <a:noFill/>
            <a:miter lim="800000"/>
            <a:headEnd/>
            <a:tailEnd/>
          </a:ln>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0"/>
            <a:ext cx="8229600" cy="1143000"/>
          </a:xfrm>
        </p:spPr>
        <p:txBody>
          <a:bodyPr/>
          <a:lstStyle/>
          <a:p>
            <a:r>
              <a:rPr lang="tr-TR" dirty="0" smtClean="0"/>
              <a:t>Boru Üretimi</a:t>
            </a:r>
            <a:endParaRPr lang="tr-TR" dirty="0"/>
          </a:p>
        </p:txBody>
      </p:sp>
      <p:pic>
        <p:nvPicPr>
          <p:cNvPr id="4098" name="Picture 2"/>
          <p:cNvPicPr>
            <a:picLocks noChangeAspect="1" noChangeArrowheads="1"/>
          </p:cNvPicPr>
          <p:nvPr/>
        </p:nvPicPr>
        <p:blipFill>
          <a:blip r:embed="rId2"/>
          <a:srcRect/>
          <a:stretch>
            <a:fillRect/>
          </a:stretch>
        </p:blipFill>
        <p:spPr bwMode="auto">
          <a:xfrm>
            <a:off x="109804" y="1285860"/>
            <a:ext cx="8949788" cy="5281635"/>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142852"/>
            <a:ext cx="8229600" cy="1143000"/>
          </a:xfrm>
        </p:spPr>
        <p:txBody>
          <a:bodyPr>
            <a:normAutofit/>
          </a:bodyPr>
          <a:lstStyle/>
          <a:p>
            <a:r>
              <a:rPr lang="tr-TR" sz="3600" dirty="0" smtClean="0"/>
              <a:t>Haddeleme</a:t>
            </a:r>
            <a:endParaRPr lang="tr-TR" sz="3600" dirty="0"/>
          </a:p>
        </p:txBody>
      </p:sp>
      <p:pic>
        <p:nvPicPr>
          <p:cNvPr id="5122" name="Picture 2"/>
          <p:cNvPicPr>
            <a:picLocks noChangeAspect="1" noChangeArrowheads="1"/>
          </p:cNvPicPr>
          <p:nvPr/>
        </p:nvPicPr>
        <p:blipFill>
          <a:blip r:embed="rId2"/>
          <a:srcRect/>
          <a:stretch>
            <a:fillRect/>
          </a:stretch>
        </p:blipFill>
        <p:spPr bwMode="auto">
          <a:xfrm>
            <a:off x="642910" y="1357298"/>
            <a:ext cx="7858180" cy="5219151"/>
          </a:xfrm>
          <a:prstGeom prst="rect">
            <a:avLst/>
          </a:prstGeom>
          <a:noFill/>
          <a:ln w="9525">
            <a:noFill/>
            <a:miter lim="800000"/>
            <a:headEnd/>
            <a:tailEnd/>
          </a:ln>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500034" y="500042"/>
            <a:ext cx="8229600" cy="2500330"/>
          </a:xfrm>
        </p:spPr>
        <p:txBody>
          <a:bodyPr>
            <a:normAutofit/>
          </a:bodyPr>
          <a:lstStyle/>
          <a:p>
            <a:r>
              <a:rPr lang="tr-TR" dirty="0" smtClean="0">
                <a:latin typeface="Tahoma" pitchFamily="34" charset="0"/>
                <a:ea typeface="Tahoma" pitchFamily="34" charset="0"/>
                <a:cs typeface="Tahoma" pitchFamily="34" charset="0"/>
              </a:rPr>
              <a:t>Haddeleme yoluyla ; kare, yuvarlak, oval, levha, sac , köşebent, T, I,H,U demiri, ray gibi mamuller üretilir. </a:t>
            </a:r>
          </a:p>
          <a:p>
            <a:pPr>
              <a:buNone/>
            </a:pPr>
            <a:r>
              <a:rPr lang="tr-TR" dirty="0" smtClean="0">
                <a:latin typeface="Tahoma" pitchFamily="34" charset="0"/>
                <a:ea typeface="Tahoma" pitchFamily="34" charset="0"/>
                <a:cs typeface="Tahoma" pitchFamily="34" charset="0"/>
              </a:rPr>
              <a:t>	</a:t>
            </a:r>
          </a:p>
          <a:p>
            <a:pPr>
              <a:buNone/>
            </a:pPr>
            <a:r>
              <a:rPr lang="tr-TR" dirty="0" smtClean="0">
                <a:latin typeface="Tahoma" pitchFamily="34" charset="0"/>
                <a:ea typeface="Tahoma" pitchFamily="34" charset="0"/>
                <a:cs typeface="Tahoma" pitchFamily="34" charset="0"/>
              </a:rPr>
              <a:t> Haddelemenin en temel hammaddesi 1mx1mx1,5m boyutlarında çok büyük ingotlardır. </a:t>
            </a:r>
            <a:endParaRPr lang="tr-TR"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a:srcRect/>
          <a:stretch>
            <a:fillRect/>
          </a:stretch>
        </p:blipFill>
        <p:spPr bwMode="auto">
          <a:xfrm>
            <a:off x="5214942" y="3286124"/>
            <a:ext cx="2514600" cy="26955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071538" y="3357562"/>
            <a:ext cx="2733675" cy="27432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2428860" y="6215082"/>
            <a:ext cx="3971925" cy="200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3600" dirty="0" smtClean="0"/>
              <a:t>İNGOT’lar’ dan haddeleme yolu ile üretilen SLAB , BLOOM ve KÜTÜK</a:t>
            </a:r>
            <a:endParaRPr lang="tr-TR" sz="3600" dirty="0"/>
          </a:p>
        </p:txBody>
      </p:sp>
      <p:pic>
        <p:nvPicPr>
          <p:cNvPr id="2050" name="Picture 2"/>
          <p:cNvPicPr>
            <a:picLocks noChangeAspect="1" noChangeArrowheads="1"/>
          </p:cNvPicPr>
          <p:nvPr/>
        </p:nvPicPr>
        <p:blipFill>
          <a:blip r:embed="rId2"/>
          <a:srcRect/>
          <a:stretch>
            <a:fillRect/>
          </a:stretch>
        </p:blipFill>
        <p:spPr bwMode="auto">
          <a:xfrm>
            <a:off x="1000100" y="2357430"/>
            <a:ext cx="2266950" cy="1876425"/>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643306" y="2357430"/>
            <a:ext cx="1905000" cy="19240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6143636" y="2357430"/>
            <a:ext cx="1990725" cy="1933575"/>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a:stretch>
            <a:fillRect/>
          </a:stretch>
        </p:blipFill>
        <p:spPr bwMode="auto">
          <a:xfrm>
            <a:off x="928662" y="4429132"/>
            <a:ext cx="2543175" cy="828675"/>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a:srcRect/>
          <a:stretch>
            <a:fillRect/>
          </a:stretch>
        </p:blipFill>
        <p:spPr bwMode="auto">
          <a:xfrm>
            <a:off x="3857620" y="4500570"/>
            <a:ext cx="1466850" cy="676275"/>
          </a:xfrm>
          <a:prstGeom prst="rect">
            <a:avLst/>
          </a:prstGeom>
          <a:noFill/>
          <a:ln w="9525">
            <a:noFill/>
            <a:miter lim="800000"/>
            <a:headEnd/>
            <a:tailEnd/>
          </a:ln>
          <a:effectLst/>
        </p:spPr>
      </p:pic>
      <p:pic>
        <p:nvPicPr>
          <p:cNvPr id="2055" name="Picture 7"/>
          <p:cNvPicPr>
            <a:picLocks noChangeAspect="1" noChangeArrowheads="1"/>
          </p:cNvPicPr>
          <p:nvPr/>
        </p:nvPicPr>
        <p:blipFill>
          <a:blip r:embed="rId7"/>
          <a:srcRect/>
          <a:stretch>
            <a:fillRect/>
          </a:stretch>
        </p:blipFill>
        <p:spPr bwMode="auto">
          <a:xfrm>
            <a:off x="6286512" y="4429132"/>
            <a:ext cx="1628775" cy="781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29600" cy="1143000"/>
          </a:xfrm>
        </p:spPr>
        <p:txBody>
          <a:bodyPr>
            <a:normAutofit/>
          </a:bodyPr>
          <a:lstStyle/>
          <a:p>
            <a:r>
              <a:rPr lang="tr-TR" sz="4800" dirty="0" smtClean="0"/>
              <a:t>Ekstrüzyon</a:t>
            </a:r>
            <a:endParaRPr lang="tr-TR" sz="4800" dirty="0"/>
          </a:p>
        </p:txBody>
      </p:sp>
      <p:pic>
        <p:nvPicPr>
          <p:cNvPr id="6146" name="Picture 2"/>
          <p:cNvPicPr>
            <a:picLocks noChangeAspect="1" noChangeArrowheads="1"/>
          </p:cNvPicPr>
          <p:nvPr/>
        </p:nvPicPr>
        <p:blipFill>
          <a:blip r:embed="rId2"/>
          <a:srcRect/>
          <a:stretch>
            <a:fillRect/>
          </a:stretch>
        </p:blipFill>
        <p:spPr bwMode="auto">
          <a:xfrm>
            <a:off x="214281" y="1142984"/>
            <a:ext cx="8835617" cy="50720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0"/>
            <a:ext cx="8229600" cy="1143000"/>
          </a:xfrm>
        </p:spPr>
        <p:txBody>
          <a:bodyPr>
            <a:normAutofit/>
          </a:bodyPr>
          <a:lstStyle/>
          <a:p>
            <a:r>
              <a:rPr lang="tr-TR" sz="3600" dirty="0" smtClean="0"/>
              <a:t>Direk ve İndirek Ekstrüzyon</a:t>
            </a:r>
            <a:endParaRPr lang="tr-TR" sz="3600" dirty="0"/>
          </a:p>
        </p:txBody>
      </p:sp>
      <p:pic>
        <p:nvPicPr>
          <p:cNvPr id="7170" name="Picture 2"/>
          <p:cNvPicPr>
            <a:picLocks noChangeAspect="1" noChangeArrowheads="1"/>
          </p:cNvPicPr>
          <p:nvPr/>
        </p:nvPicPr>
        <p:blipFill>
          <a:blip r:embed="rId2"/>
          <a:srcRect/>
          <a:stretch>
            <a:fillRect/>
          </a:stretch>
        </p:blipFill>
        <p:spPr bwMode="auto">
          <a:xfrm>
            <a:off x="285720" y="1122535"/>
            <a:ext cx="8572560" cy="5513169"/>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428596" y="4000504"/>
            <a:ext cx="8301038" cy="2428892"/>
          </a:xfrm>
        </p:spPr>
        <p:txBody>
          <a:bodyPr/>
          <a:lstStyle/>
          <a:p>
            <a:pPr>
              <a:buNone/>
            </a:pPr>
            <a:r>
              <a:rPr lang="tr-TR" b="1" dirty="0" smtClean="0"/>
              <a:t>Döküm 4 aşamalı bir işlemdir.</a:t>
            </a:r>
          </a:p>
          <a:p>
            <a:r>
              <a:rPr lang="tr-TR" dirty="0" smtClean="0"/>
              <a:t>1. Model yapmak</a:t>
            </a:r>
          </a:p>
          <a:p>
            <a:r>
              <a:rPr lang="tr-TR" dirty="0" smtClean="0"/>
              <a:t>2. Maça Yapmak</a:t>
            </a:r>
          </a:p>
          <a:p>
            <a:r>
              <a:rPr lang="tr-TR" dirty="0" smtClean="0"/>
              <a:t>3. Kalıp Yapmak – Sıvı metali dökmek ve katılaştırmak</a:t>
            </a:r>
          </a:p>
          <a:p>
            <a:r>
              <a:rPr lang="tr-TR" dirty="0" smtClean="0"/>
              <a:t>4. Biten döküm parçasını temizlemek</a:t>
            </a:r>
          </a:p>
          <a:p>
            <a:endParaRPr lang="tr-TR" dirty="0"/>
          </a:p>
        </p:txBody>
      </p:sp>
      <p:sp>
        <p:nvSpPr>
          <p:cNvPr id="5" name="4 Dikdörtgen"/>
          <p:cNvSpPr/>
          <p:nvPr/>
        </p:nvSpPr>
        <p:spPr>
          <a:xfrm>
            <a:off x="357158" y="1285860"/>
            <a:ext cx="5857916" cy="1846659"/>
          </a:xfrm>
          <a:prstGeom prst="rect">
            <a:avLst/>
          </a:prstGeom>
        </p:spPr>
        <p:txBody>
          <a:bodyPr wrap="square">
            <a:spAutoFit/>
          </a:bodyPr>
          <a:lstStyle/>
          <a:p>
            <a:r>
              <a:rPr lang="tr-TR" sz="2400" b="1" dirty="0">
                <a:latin typeface="Comic Sans MS" pitchFamily="66" charset="0"/>
              </a:rPr>
              <a:t>Döküm Yönteminin Belirlenmesinde </a:t>
            </a:r>
          </a:p>
          <a:p>
            <a:r>
              <a:rPr lang="tr-TR" sz="2400" dirty="0" smtClean="0">
                <a:latin typeface="Comic Sans MS" pitchFamily="66" charset="0"/>
              </a:rPr>
              <a:t>* Malzeme </a:t>
            </a:r>
            <a:r>
              <a:rPr lang="tr-TR" sz="2400" dirty="0">
                <a:latin typeface="Comic Sans MS" pitchFamily="66" charset="0"/>
              </a:rPr>
              <a:t>özellikleri </a:t>
            </a:r>
          </a:p>
          <a:p>
            <a:r>
              <a:rPr lang="tr-TR" sz="2400" dirty="0" smtClean="0">
                <a:latin typeface="Comic Sans MS" pitchFamily="66" charset="0"/>
              </a:rPr>
              <a:t>* Parçanın </a:t>
            </a:r>
            <a:r>
              <a:rPr lang="tr-TR" sz="2400" dirty="0">
                <a:latin typeface="Comic Sans MS" pitchFamily="66" charset="0"/>
              </a:rPr>
              <a:t>şekli </a:t>
            </a:r>
          </a:p>
          <a:p>
            <a:r>
              <a:rPr lang="tr-TR" sz="2400" dirty="0" smtClean="0">
                <a:latin typeface="Comic Sans MS" pitchFamily="66" charset="0"/>
              </a:rPr>
              <a:t>* Parça </a:t>
            </a:r>
            <a:r>
              <a:rPr lang="tr-TR" sz="2400" dirty="0">
                <a:latin typeface="Comic Sans MS" pitchFamily="66" charset="0"/>
              </a:rPr>
              <a:t>sayısı </a:t>
            </a:r>
          </a:p>
          <a:p>
            <a:endParaRPr lang="tr-T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71472" y="214290"/>
            <a:ext cx="3829048" cy="1143000"/>
          </a:xfrm>
        </p:spPr>
        <p:txBody>
          <a:bodyPr/>
          <a:lstStyle/>
          <a:p>
            <a:r>
              <a:rPr lang="tr-TR" dirty="0" smtClean="0"/>
              <a:t>Dövme </a:t>
            </a:r>
            <a:endParaRPr lang="tr-TR" dirty="0"/>
          </a:p>
        </p:txBody>
      </p:sp>
      <p:pic>
        <p:nvPicPr>
          <p:cNvPr id="8194" name="Picture 2"/>
          <p:cNvPicPr>
            <a:picLocks noChangeAspect="1" noChangeArrowheads="1"/>
          </p:cNvPicPr>
          <p:nvPr/>
        </p:nvPicPr>
        <p:blipFill>
          <a:blip r:embed="rId2"/>
          <a:srcRect/>
          <a:stretch>
            <a:fillRect/>
          </a:stretch>
        </p:blipFill>
        <p:spPr bwMode="auto">
          <a:xfrm>
            <a:off x="525189" y="1285860"/>
            <a:ext cx="8618811" cy="2071702"/>
          </a:xfrm>
          <a:prstGeom prst="rect">
            <a:avLst/>
          </a:prstGeom>
          <a:noFill/>
          <a:ln w="9525">
            <a:noFill/>
            <a:miter lim="800000"/>
            <a:headEnd/>
            <a:tailEnd/>
          </a:ln>
          <a:effectLst/>
        </p:spPr>
      </p:pic>
      <p:pic>
        <p:nvPicPr>
          <p:cNvPr id="8195" name="Picture 3" descr="C:\Users\furkan\Desktop\16-2.jpg"/>
          <p:cNvPicPr>
            <a:picLocks noChangeAspect="1" noChangeArrowheads="1"/>
          </p:cNvPicPr>
          <p:nvPr/>
        </p:nvPicPr>
        <p:blipFill>
          <a:blip r:embed="rId3"/>
          <a:srcRect/>
          <a:stretch>
            <a:fillRect/>
          </a:stretch>
        </p:blipFill>
        <p:spPr bwMode="auto">
          <a:xfrm>
            <a:off x="714348" y="3571876"/>
            <a:ext cx="2857505" cy="2857505"/>
          </a:xfrm>
          <a:prstGeom prst="rect">
            <a:avLst/>
          </a:prstGeom>
          <a:noFill/>
        </p:spPr>
      </p:pic>
      <p:pic>
        <p:nvPicPr>
          <p:cNvPr id="8196" name="Picture 4" descr="C:\Users\furkan\Desktop\16-3.jpg"/>
          <p:cNvPicPr>
            <a:picLocks noChangeAspect="1" noChangeArrowheads="1"/>
          </p:cNvPicPr>
          <p:nvPr/>
        </p:nvPicPr>
        <p:blipFill>
          <a:blip r:embed="rId4"/>
          <a:srcRect/>
          <a:stretch>
            <a:fillRect/>
          </a:stretch>
        </p:blipFill>
        <p:spPr bwMode="auto">
          <a:xfrm>
            <a:off x="4071934" y="3786190"/>
            <a:ext cx="4621018" cy="2629848"/>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57158" y="0"/>
            <a:ext cx="8229600" cy="1143000"/>
          </a:xfrm>
        </p:spPr>
        <p:txBody>
          <a:bodyPr>
            <a:normAutofit/>
          </a:bodyPr>
          <a:lstStyle/>
          <a:p>
            <a:r>
              <a:rPr lang="tr-TR" sz="4000" dirty="0" smtClean="0"/>
              <a:t>Açık Kalıpta Dövme</a:t>
            </a:r>
            <a:endParaRPr lang="tr-TR" sz="4000" dirty="0"/>
          </a:p>
        </p:txBody>
      </p:sp>
      <p:pic>
        <p:nvPicPr>
          <p:cNvPr id="9218" name="Picture 2"/>
          <p:cNvPicPr>
            <a:picLocks noChangeAspect="1" noChangeArrowheads="1"/>
          </p:cNvPicPr>
          <p:nvPr/>
        </p:nvPicPr>
        <p:blipFill>
          <a:blip r:embed="rId2"/>
          <a:srcRect/>
          <a:stretch>
            <a:fillRect/>
          </a:stretch>
        </p:blipFill>
        <p:spPr bwMode="auto">
          <a:xfrm>
            <a:off x="214282" y="1142984"/>
            <a:ext cx="8715404" cy="1269883"/>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285720" y="2643182"/>
            <a:ext cx="8531773" cy="1881195"/>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srcRect/>
          <a:stretch>
            <a:fillRect/>
          </a:stretch>
        </p:blipFill>
        <p:spPr bwMode="auto">
          <a:xfrm>
            <a:off x="214282" y="4643446"/>
            <a:ext cx="8734887" cy="1478212"/>
          </a:xfrm>
          <a:prstGeom prst="rect">
            <a:avLst/>
          </a:prstGeom>
          <a:noFill/>
          <a:ln w="9525">
            <a:noFill/>
            <a:miter lim="800000"/>
            <a:headEnd/>
            <a:tailEnd/>
          </a:ln>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85720" y="0"/>
            <a:ext cx="8229600" cy="857232"/>
          </a:xfrm>
        </p:spPr>
        <p:txBody>
          <a:bodyPr>
            <a:normAutofit/>
          </a:bodyPr>
          <a:lstStyle/>
          <a:p>
            <a:r>
              <a:rPr lang="tr-TR" sz="3600" dirty="0" smtClean="0"/>
              <a:t>Kapalı Kalıpta Dövme</a:t>
            </a:r>
            <a:endParaRPr lang="tr-TR" sz="3600" dirty="0"/>
          </a:p>
        </p:txBody>
      </p:sp>
      <p:pic>
        <p:nvPicPr>
          <p:cNvPr id="10242" name="Picture 2"/>
          <p:cNvPicPr>
            <a:picLocks noChangeAspect="1" noChangeArrowheads="1"/>
          </p:cNvPicPr>
          <p:nvPr/>
        </p:nvPicPr>
        <p:blipFill>
          <a:blip r:embed="rId2"/>
          <a:srcRect/>
          <a:stretch>
            <a:fillRect/>
          </a:stretch>
        </p:blipFill>
        <p:spPr bwMode="auto">
          <a:xfrm>
            <a:off x="214282" y="1142984"/>
            <a:ext cx="8622987" cy="271464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28596" y="3929066"/>
            <a:ext cx="7206834" cy="2500330"/>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640593" y="857232"/>
            <a:ext cx="7972017" cy="5214974"/>
          </a:xfrm>
          <a:prstGeom prst="rect">
            <a:avLst/>
          </a:prstGeom>
          <a:noFill/>
          <a:ln w="9525">
            <a:noFill/>
            <a:miter lim="800000"/>
            <a:headEnd/>
            <a:tailEnd/>
          </a:ln>
          <a:effec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596" y="0"/>
            <a:ext cx="8229600" cy="785794"/>
          </a:xfrm>
        </p:spPr>
        <p:txBody>
          <a:bodyPr>
            <a:normAutofit/>
          </a:bodyPr>
          <a:lstStyle/>
          <a:p>
            <a:r>
              <a:rPr lang="tr-TR" sz="4400" dirty="0" smtClean="0"/>
              <a:t>Dövme ile Şekil verme</a:t>
            </a:r>
            <a:endParaRPr lang="tr-TR" sz="4400" dirty="0"/>
          </a:p>
        </p:txBody>
      </p:sp>
      <p:pic>
        <p:nvPicPr>
          <p:cNvPr id="12290" name="Picture 2"/>
          <p:cNvPicPr>
            <a:picLocks noChangeAspect="1" noChangeArrowheads="1"/>
          </p:cNvPicPr>
          <p:nvPr/>
        </p:nvPicPr>
        <p:blipFill>
          <a:blip r:embed="rId2"/>
          <a:srcRect/>
          <a:stretch>
            <a:fillRect/>
          </a:stretch>
        </p:blipFill>
        <p:spPr bwMode="auto">
          <a:xfrm>
            <a:off x="642910" y="928670"/>
            <a:ext cx="7007197" cy="573093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3854</TotalTime>
  <Words>2768</Words>
  <Application>Microsoft Office PowerPoint</Application>
  <PresentationFormat>Ekran Gösterisi (4:3)</PresentationFormat>
  <Paragraphs>428</Paragraphs>
  <Slides>94</Slides>
  <Notes>30</Notes>
  <HiddenSlides>0</HiddenSlides>
  <MMClips>0</MMClips>
  <ScaleCrop>false</ScaleCrop>
  <HeadingPairs>
    <vt:vector size="4" baseType="variant">
      <vt:variant>
        <vt:lpstr>Tema</vt:lpstr>
      </vt:variant>
      <vt:variant>
        <vt:i4>1</vt:i4>
      </vt:variant>
      <vt:variant>
        <vt:lpstr>Slayt Başlıkları</vt:lpstr>
      </vt:variant>
      <vt:variant>
        <vt:i4>94</vt:i4>
      </vt:variant>
    </vt:vector>
  </HeadingPairs>
  <TitlesOfParts>
    <vt:vector size="95" baseType="lpstr">
      <vt:lpstr>Akış</vt:lpstr>
      <vt:lpstr>PowerPoint Sunusu</vt:lpstr>
      <vt:lpstr>İmalata Giriş</vt:lpstr>
      <vt:lpstr>Mühendislerin İmalattaki Rolü  </vt:lpstr>
      <vt:lpstr>PowerPoint Sunusu</vt:lpstr>
      <vt:lpstr>PowerPoint Sunusu</vt:lpstr>
      <vt:lpstr>PowerPoint Sunusu</vt:lpstr>
      <vt:lpstr>Talaşsız İmal Usülleri </vt:lpstr>
      <vt:lpstr>PowerPoint Sunusu</vt:lpstr>
      <vt:lpstr>PowerPoint Sunusu</vt:lpstr>
      <vt:lpstr>PowerPoint Sunusu</vt:lpstr>
      <vt:lpstr>Döküm yönteminin Avantajları/Dezavantajları</vt:lpstr>
      <vt:lpstr>Kum Kalıba Döküm </vt:lpstr>
      <vt:lpstr>PowerPoint Sunusu</vt:lpstr>
      <vt:lpstr>PowerPoint Sunusu</vt:lpstr>
      <vt:lpstr>PowerPoint Sunusu</vt:lpstr>
      <vt:lpstr>PowerPoint Sunusu</vt:lpstr>
      <vt:lpstr>PowerPoint Sunusu</vt:lpstr>
      <vt:lpstr>PowerPoint Sunusu</vt:lpstr>
      <vt:lpstr>PowerPoint Sunusu</vt:lpstr>
      <vt:lpstr>PowerPoint Sunusu</vt:lpstr>
      <vt:lpstr>Açık Metal Kalıba Döküm </vt:lpstr>
      <vt:lpstr>PowerPoint Sunusu</vt:lpstr>
      <vt:lpstr>PowerPoint Sunusu</vt:lpstr>
      <vt:lpstr>Hassas Döküm (kuyumcu dökümü) </vt:lpstr>
      <vt:lpstr>PowerPoint Sunusu</vt:lpstr>
      <vt:lpstr>Kabuk Kalıba Döküm</vt:lpstr>
      <vt:lpstr>PowerPoint Sunusu</vt:lpstr>
      <vt:lpstr>Kabuk Kalıba Döküm Uygulaması</vt:lpstr>
      <vt:lpstr>Basınçlı Metal Döküm</vt:lpstr>
      <vt:lpstr>PowerPoint Sunusu</vt:lpstr>
      <vt:lpstr>Basınçlı döküm uygulamaları</vt:lpstr>
      <vt:lpstr>Savurma Metal Döküm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Döküm İşlemlerinde Kullanılan Ocaklar</vt:lpstr>
      <vt:lpstr>Kupol Ocakları</vt:lpstr>
      <vt:lpstr>PowerPoint Sunusu</vt:lpstr>
      <vt:lpstr>Potalı Ocaklar</vt:lpstr>
      <vt:lpstr>Potalı Ocaklar</vt:lpstr>
      <vt:lpstr>Elektrik Ark Ocakları</vt:lpstr>
      <vt:lpstr>PowerPoint Sunusu</vt:lpstr>
      <vt:lpstr>Endüksiyon Ocakları</vt:lpstr>
      <vt:lpstr>Endüksiyon Ocağı</vt:lpstr>
      <vt:lpstr>Kepçeler</vt:lpstr>
      <vt:lpstr>Katılaşmadan Sonraki İlave Aşamalar</vt:lpstr>
      <vt:lpstr>Budama</vt:lpstr>
      <vt:lpstr>Maçanın Çıkarılması</vt:lpstr>
      <vt:lpstr>Yüzey Temizliği</vt:lpstr>
      <vt:lpstr>Isıl İşlem</vt:lpstr>
      <vt:lpstr>Döküm Kalitesi</vt:lpstr>
      <vt:lpstr>PowerPoint Sunusu</vt:lpstr>
      <vt:lpstr>PowerPoint Sunusu</vt:lpstr>
      <vt:lpstr>PowerPoint Sunusu</vt:lpstr>
      <vt:lpstr>PowerPoint Sunusu</vt:lpstr>
      <vt:lpstr>PowerPoint Sunusu</vt:lpstr>
      <vt:lpstr>PowerPoint Sunusu</vt:lpstr>
      <vt:lpstr>PowerPoint Sunusu</vt:lpstr>
      <vt:lpstr>PowerPoint Sunusu</vt:lpstr>
      <vt:lpstr>Dökümhanede Muayene Yöntemleri</vt:lpstr>
      <vt:lpstr>Döküm Metalleri</vt:lpstr>
      <vt:lpstr>Demir Esaslı Döküm Alaşımlar: Dökme Demir</vt:lpstr>
      <vt:lpstr>Demir Esaslı Döküm Alaşımları: Çelikler</vt:lpstr>
      <vt:lpstr>Demirdışı Döküm Alaşımları: Alüminyum </vt:lpstr>
      <vt:lpstr>Demirdışı Döküm Alaşımları: Bakır Alaşımları</vt:lpstr>
      <vt:lpstr>PowerPoint Sunusu</vt:lpstr>
      <vt:lpstr>PowerPoint Sunusu</vt:lpstr>
      <vt:lpstr>Boru Üretimi</vt:lpstr>
      <vt:lpstr>Haddeleme</vt:lpstr>
      <vt:lpstr>PowerPoint Sunusu</vt:lpstr>
      <vt:lpstr>İNGOT’lar’ dan haddeleme yolu ile üretilen SLAB , BLOOM ve KÜTÜK</vt:lpstr>
      <vt:lpstr>Ekstrüzyon</vt:lpstr>
      <vt:lpstr>Direk ve İndirek Ekstrüzyon</vt:lpstr>
      <vt:lpstr>Dövme </vt:lpstr>
      <vt:lpstr>Açık Kalıpta Dövme</vt:lpstr>
      <vt:lpstr>Kapalı Kalıpta Dövme</vt:lpstr>
      <vt:lpstr>PowerPoint Sunusu</vt:lpstr>
      <vt:lpstr>Dövme ile Şekil verme</vt:lpstr>
    </vt:vector>
  </TitlesOfParts>
  <Company>tm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xx</dc:creator>
  <cp:lastModifiedBy>ben</cp:lastModifiedBy>
  <cp:revision>148</cp:revision>
  <dcterms:created xsi:type="dcterms:W3CDTF">2015-02-04T11:44:01Z</dcterms:created>
  <dcterms:modified xsi:type="dcterms:W3CDTF">2017-04-23T11:44:17Z</dcterms:modified>
</cp:coreProperties>
</file>