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0"/>
  </p:notesMasterIdLst>
  <p:sldIdLst>
    <p:sldId id="257" r:id="rId2"/>
    <p:sldId id="283" r:id="rId3"/>
    <p:sldId id="284" r:id="rId4"/>
    <p:sldId id="258" r:id="rId5"/>
    <p:sldId id="291" r:id="rId6"/>
    <p:sldId id="292" r:id="rId7"/>
    <p:sldId id="285" r:id="rId8"/>
    <p:sldId id="342" r:id="rId9"/>
    <p:sldId id="287" r:id="rId10"/>
    <p:sldId id="288" r:id="rId11"/>
    <p:sldId id="289" r:id="rId12"/>
    <p:sldId id="290" r:id="rId13"/>
    <p:sldId id="295" r:id="rId14"/>
    <p:sldId id="296" r:id="rId15"/>
    <p:sldId id="293" r:id="rId16"/>
    <p:sldId id="316" r:id="rId17"/>
    <p:sldId id="319" r:id="rId18"/>
    <p:sldId id="317" r:id="rId19"/>
    <p:sldId id="318" r:id="rId20"/>
    <p:sldId id="320" r:id="rId21"/>
    <p:sldId id="321" r:id="rId22"/>
    <p:sldId id="322" r:id="rId23"/>
    <p:sldId id="323" r:id="rId24"/>
    <p:sldId id="324" r:id="rId25"/>
    <p:sldId id="334" r:id="rId26"/>
    <p:sldId id="335" r:id="rId27"/>
    <p:sldId id="336" r:id="rId28"/>
    <p:sldId id="337" r:id="rId29"/>
    <p:sldId id="341" r:id="rId30"/>
    <p:sldId id="325" r:id="rId31"/>
    <p:sldId id="326" r:id="rId32"/>
    <p:sldId id="297" r:id="rId33"/>
    <p:sldId id="298" r:id="rId34"/>
    <p:sldId id="338" r:id="rId35"/>
    <p:sldId id="340" r:id="rId36"/>
    <p:sldId id="300" r:id="rId37"/>
    <p:sldId id="301" r:id="rId38"/>
    <p:sldId id="299" r:id="rId39"/>
    <p:sldId id="303" r:id="rId40"/>
    <p:sldId id="305" r:id="rId41"/>
    <p:sldId id="304" r:id="rId42"/>
    <p:sldId id="339" r:id="rId43"/>
    <p:sldId id="333" r:id="rId44"/>
    <p:sldId id="327" r:id="rId45"/>
    <p:sldId id="328" r:id="rId46"/>
    <p:sldId id="329" r:id="rId47"/>
    <p:sldId id="330" r:id="rId48"/>
    <p:sldId id="331" r:id="rId49"/>
    <p:sldId id="332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087CDDD5-7FF3-4525-8A0B-CB2E3D5CB236}">
          <p14:sldIdLst>
            <p14:sldId id="257"/>
            <p14:sldId id="283"/>
            <p14:sldId id="284"/>
            <p14:sldId id="258"/>
            <p14:sldId id="291"/>
            <p14:sldId id="292"/>
            <p14:sldId id="285"/>
            <p14:sldId id="342"/>
            <p14:sldId id="287"/>
            <p14:sldId id="288"/>
            <p14:sldId id="289"/>
            <p14:sldId id="290"/>
            <p14:sldId id="295"/>
            <p14:sldId id="296"/>
            <p14:sldId id="293"/>
            <p14:sldId id="316"/>
            <p14:sldId id="319"/>
            <p14:sldId id="317"/>
            <p14:sldId id="318"/>
            <p14:sldId id="320"/>
            <p14:sldId id="321"/>
            <p14:sldId id="322"/>
            <p14:sldId id="323"/>
            <p14:sldId id="324"/>
            <p14:sldId id="334"/>
            <p14:sldId id="335"/>
            <p14:sldId id="336"/>
            <p14:sldId id="337"/>
            <p14:sldId id="341"/>
            <p14:sldId id="325"/>
            <p14:sldId id="326"/>
            <p14:sldId id="297"/>
            <p14:sldId id="298"/>
            <p14:sldId id="338"/>
            <p14:sldId id="340"/>
            <p14:sldId id="300"/>
            <p14:sldId id="301"/>
            <p14:sldId id="299"/>
            <p14:sldId id="303"/>
            <p14:sldId id="305"/>
            <p14:sldId id="304"/>
            <p14:sldId id="339"/>
            <p14:sldId id="333"/>
            <p14:sldId id="327"/>
            <p14:sldId id="328"/>
            <p14:sldId id="329"/>
            <p14:sldId id="330"/>
            <p14:sldId id="331"/>
            <p14:sldId id="332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1" clrIdx="0"/>
  <p:cmAuthor id="1" name="mustafa can bingöl" initials="mcb" lastIdx="1" clrIdx="1">
    <p:extLst>
      <p:ext uri="{19B8F6BF-5375-455C-9EA6-DF929625EA0E}">
        <p15:presenceInfo xmlns:p15="http://schemas.microsoft.com/office/powerpoint/2012/main" userId="eff6377a53111c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12C"/>
    <a:srgbClr val="D6A300"/>
    <a:srgbClr val="C9AFEF"/>
    <a:srgbClr val="552579"/>
    <a:srgbClr val="FF4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28E73-F3BB-4FBA-9910-7CC949406901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68D680F-96CD-4EE8-919F-7F6D8442F086}">
      <dgm:prSet phldrT="[Metin]"/>
      <dgm:spPr/>
      <dgm:t>
        <a:bodyPr/>
        <a:lstStyle/>
        <a:p>
          <a:r>
            <a:rPr lang="tr-TR" dirty="0" smtClean="0"/>
            <a:t>Akademik Personeller</a:t>
          </a:r>
          <a:endParaRPr lang="tr-TR" dirty="0"/>
        </a:p>
      </dgm:t>
    </dgm:pt>
    <dgm:pt modelId="{21014F3C-C40E-4730-9C33-299EDD2ED1A9}" type="parTrans" cxnId="{7B6DA5FE-70AE-4BE8-BD2A-25C265B934D3}">
      <dgm:prSet/>
      <dgm:spPr/>
      <dgm:t>
        <a:bodyPr/>
        <a:lstStyle/>
        <a:p>
          <a:endParaRPr lang="tr-TR"/>
        </a:p>
      </dgm:t>
    </dgm:pt>
    <dgm:pt modelId="{A3D594A6-DB01-402F-AA43-9E59DE69AB18}" type="sibTrans" cxnId="{7B6DA5FE-70AE-4BE8-BD2A-25C265B934D3}">
      <dgm:prSet/>
      <dgm:spPr/>
      <dgm:t>
        <a:bodyPr/>
        <a:lstStyle/>
        <a:p>
          <a:endParaRPr lang="tr-TR"/>
        </a:p>
      </dgm:t>
    </dgm:pt>
    <dgm:pt modelId="{0F257D83-BE0C-48DD-9850-9F0A58409DB9}">
      <dgm:prSet phldrT="[Metin]"/>
      <dgm:spPr/>
      <dgm:t>
        <a:bodyPr/>
        <a:lstStyle/>
        <a:p>
          <a:r>
            <a:rPr lang="tr-TR" dirty="0" smtClean="0"/>
            <a:t>İdari Personeller</a:t>
          </a:r>
          <a:endParaRPr lang="tr-TR" dirty="0"/>
        </a:p>
      </dgm:t>
    </dgm:pt>
    <dgm:pt modelId="{6869B823-F50A-4348-A17E-1805F86F60A2}" type="parTrans" cxnId="{E7AD07A9-CEE7-4F64-A890-110ACDF3FB69}">
      <dgm:prSet/>
      <dgm:spPr/>
      <dgm:t>
        <a:bodyPr/>
        <a:lstStyle/>
        <a:p>
          <a:endParaRPr lang="tr-TR"/>
        </a:p>
      </dgm:t>
    </dgm:pt>
    <dgm:pt modelId="{B2C98EDE-4807-42BC-B3BA-C998FE6708BE}" type="sibTrans" cxnId="{E7AD07A9-CEE7-4F64-A890-110ACDF3FB69}">
      <dgm:prSet/>
      <dgm:spPr/>
      <dgm:t>
        <a:bodyPr/>
        <a:lstStyle/>
        <a:p>
          <a:endParaRPr lang="tr-TR"/>
        </a:p>
      </dgm:t>
    </dgm:pt>
    <dgm:pt modelId="{33A3BDC1-8392-48B4-ABDB-1BE3D5ACD120}" type="pres">
      <dgm:prSet presAssocID="{41E28E73-F3BB-4FBA-9910-7CC94940690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DE2496F-B753-41C5-BEFE-6644C46DD4DA}" type="pres">
      <dgm:prSet presAssocID="{868D680F-96CD-4EE8-919F-7F6D8442F086}" presName="arrow" presStyleLbl="node1" presStyleIdx="0" presStyleCnt="2" custRadScaleRad="112125" custRadScaleInc="14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67BA05-F3F1-435D-9045-E5FB54062D8A}" type="pres">
      <dgm:prSet presAssocID="{0F257D83-BE0C-48DD-9850-9F0A58409DB9}" presName="arrow" presStyleLbl="node1" presStyleIdx="1" presStyleCnt="2" custScaleX="96955" custRadScaleRad="102214" custRadScaleInc="-62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E35B515-6503-4C64-948E-8B2E36E2AA1D}" type="presOf" srcId="{868D680F-96CD-4EE8-919F-7F6D8442F086}" destId="{0DE2496F-B753-41C5-BEFE-6644C46DD4DA}" srcOrd="0" destOrd="0" presId="urn:microsoft.com/office/officeart/2005/8/layout/arrow1"/>
    <dgm:cxn modelId="{7B6DA5FE-70AE-4BE8-BD2A-25C265B934D3}" srcId="{41E28E73-F3BB-4FBA-9910-7CC949406901}" destId="{868D680F-96CD-4EE8-919F-7F6D8442F086}" srcOrd="0" destOrd="0" parTransId="{21014F3C-C40E-4730-9C33-299EDD2ED1A9}" sibTransId="{A3D594A6-DB01-402F-AA43-9E59DE69AB18}"/>
    <dgm:cxn modelId="{E7AD07A9-CEE7-4F64-A890-110ACDF3FB69}" srcId="{41E28E73-F3BB-4FBA-9910-7CC949406901}" destId="{0F257D83-BE0C-48DD-9850-9F0A58409DB9}" srcOrd="1" destOrd="0" parTransId="{6869B823-F50A-4348-A17E-1805F86F60A2}" sibTransId="{B2C98EDE-4807-42BC-B3BA-C998FE6708BE}"/>
    <dgm:cxn modelId="{5C47269F-27D8-413E-B277-DDA11B6AB13D}" type="presOf" srcId="{0F257D83-BE0C-48DD-9850-9F0A58409DB9}" destId="{8967BA05-F3F1-435D-9045-E5FB54062D8A}" srcOrd="0" destOrd="0" presId="urn:microsoft.com/office/officeart/2005/8/layout/arrow1"/>
    <dgm:cxn modelId="{08B16D22-B65D-406B-9207-66A69CFE3F7F}" type="presOf" srcId="{41E28E73-F3BB-4FBA-9910-7CC949406901}" destId="{33A3BDC1-8392-48B4-ABDB-1BE3D5ACD120}" srcOrd="0" destOrd="0" presId="urn:microsoft.com/office/officeart/2005/8/layout/arrow1"/>
    <dgm:cxn modelId="{EF36085C-A0E5-4670-B0D8-FD8A21E9976C}" type="presParOf" srcId="{33A3BDC1-8392-48B4-ABDB-1BE3D5ACD120}" destId="{0DE2496F-B753-41C5-BEFE-6644C46DD4DA}" srcOrd="0" destOrd="0" presId="urn:microsoft.com/office/officeart/2005/8/layout/arrow1"/>
    <dgm:cxn modelId="{9B3BB143-052D-45EB-9797-F90F17A993A2}" type="presParOf" srcId="{33A3BDC1-8392-48B4-ABDB-1BE3D5ACD120}" destId="{8967BA05-F3F1-435D-9045-E5FB54062D8A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2496F-B753-41C5-BEFE-6644C46DD4DA}">
      <dsp:nvSpPr>
        <dsp:cNvPr id="0" name=""/>
        <dsp:cNvSpPr/>
      </dsp:nvSpPr>
      <dsp:spPr>
        <a:xfrm rot="16200000">
          <a:off x="27313" y="0"/>
          <a:ext cx="3528119" cy="352811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Akademik Personeller</a:t>
          </a:r>
          <a:endParaRPr lang="tr-TR" sz="3400" kern="1200" dirty="0"/>
        </a:p>
      </dsp:txBody>
      <dsp:txXfrm rot="5400000">
        <a:off x="644735" y="882029"/>
        <a:ext cx="2910698" cy="1764059"/>
      </dsp:txXfrm>
    </dsp:sp>
    <dsp:sp modelId="{8967BA05-F3F1-435D-9045-E5FB54062D8A}">
      <dsp:nvSpPr>
        <dsp:cNvPr id="0" name=""/>
        <dsp:cNvSpPr/>
      </dsp:nvSpPr>
      <dsp:spPr>
        <a:xfrm rot="5400000">
          <a:off x="4781226" y="-53715"/>
          <a:ext cx="3420688" cy="352811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İdari Personeller</a:t>
          </a:r>
          <a:endParaRPr lang="tr-TR" sz="3400" kern="1200" dirty="0"/>
        </a:p>
      </dsp:txBody>
      <dsp:txXfrm rot="-5400000">
        <a:off x="4727511" y="855172"/>
        <a:ext cx="2929499" cy="1710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1148F-F2F9-43D4-8310-FD9060E66C14}" type="datetimeFigureOut">
              <a:rPr lang="tr-TR" smtClean="0"/>
              <a:t>26.09.2018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9B3C1-5300-484A-B519-9A8442C625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885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9B3C1-5300-484A-B519-9A8442C625FD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76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C32C98C-4C10-4811-8F03-8660D17FFEF9}" type="datetimeFigureOut">
              <a:rPr lang="en-US" smtClean="0"/>
              <a:pPr/>
              <a:t>9/26/2018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25C75E2-5903-40A2-BF90-45C0826C5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mek.tek.firat.edu.t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tek.firat.edu.tr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mailto:caferbal@gmail.com" TargetMode="External"/><Relationship Id="rId13" Type="http://schemas.openxmlformats.org/officeDocument/2006/relationships/hyperlink" Target="mailto:halilymc@gmail.com" TargetMode="External"/><Relationship Id="rId3" Type="http://schemas.openxmlformats.org/officeDocument/2006/relationships/hyperlink" Target="mailto:bdandil@gmail.com" TargetMode="External"/><Relationship Id="rId7" Type="http://schemas.openxmlformats.org/officeDocument/2006/relationships/hyperlink" Target="mailto:fursar@gmail.com" TargetMode="External"/><Relationship Id="rId12" Type="http://schemas.openxmlformats.org/officeDocument/2006/relationships/hyperlink" Target="mailto:Denizkorkmaz17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oaydogmus@gmail.com" TargetMode="External"/><Relationship Id="rId11" Type="http://schemas.openxmlformats.org/officeDocument/2006/relationships/hyperlink" Target="mailto:Mrza49@gmail.com" TargetMode="External"/><Relationship Id="rId5" Type="http://schemas.openxmlformats.org/officeDocument/2006/relationships/hyperlink" Target="mailto:mcavas23@hotmail.com" TargetMode="External"/><Relationship Id="rId15" Type="http://schemas.openxmlformats.org/officeDocument/2006/relationships/hyperlink" Target="mailto:goksutass23@gmail.com" TargetMode="External"/><Relationship Id="rId10" Type="http://schemas.openxmlformats.org/officeDocument/2006/relationships/hyperlink" Target="mailto:gurkankavuran@gmail.com" TargetMode="External"/><Relationship Id="rId4" Type="http://schemas.openxmlformats.org/officeDocument/2006/relationships/hyperlink" Target="mailto:dr.koca.ahmet@gmail.com" TargetMode="External"/><Relationship Id="rId9" Type="http://schemas.openxmlformats.org/officeDocument/2006/relationships/hyperlink" Target="mailto:Gonca.ozmen@gmail.com" TargetMode="External"/><Relationship Id="rId14" Type="http://schemas.openxmlformats.org/officeDocument/2006/relationships/hyperlink" Target="mailto:mustafacanbingol@gmail.c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42" y="1765644"/>
            <a:ext cx="4734915" cy="39569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4" name="Picture 4" descr="http://www.microsoft.com/windowsserver2008/en/us/serverunleashed/assets/ToyBox/Wallpaper/IT24-7_D_12x8.jpg"/>
          <p:cNvPicPr>
            <a:picLocks noChangeAspect="1" noChangeArrowheads="1"/>
          </p:cNvPicPr>
          <p:nvPr/>
        </p:nvPicPr>
        <p:blipFill>
          <a:blip r:embed="rId3"/>
          <a:srcRect t="3710" b="10959"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4" name="Dikdörtgen 3"/>
          <p:cNvSpPr/>
          <p:nvPr/>
        </p:nvSpPr>
        <p:spPr>
          <a:xfrm>
            <a:off x="152361" y="6047913"/>
            <a:ext cx="8839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Fırat Üniversitesine </a:t>
            </a:r>
            <a:r>
              <a:rPr lang="tr-TR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Hoşgeldiniz</a:t>
            </a:r>
            <a:endParaRPr lang="tr-TR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2" y="0"/>
            <a:ext cx="2794407" cy="184558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tr-TR" dirty="0" smtClean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700" dirty="0" err="1"/>
              <a:t>Metalurji</a:t>
            </a:r>
            <a:r>
              <a:rPr lang="tr-TR" sz="3700" dirty="0"/>
              <a:t> ve Malzeme Mühendisliği Laboratuvarları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79032"/>
            <a:ext cx="6597191" cy="37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tr-TR" dirty="0" smtClean="0"/>
              <a:t>Bu binada bazı birinci sınıfta alınması zorunlu olan ortak dersler işlenmektedir.</a:t>
            </a:r>
          </a:p>
          <a:p>
            <a:pPr marL="109728" indent="0">
              <a:buNone/>
            </a:pPr>
            <a:r>
              <a:rPr lang="tr-TR" dirty="0" smtClean="0"/>
              <a:t>A1-…-A9, B1-…-B9, D1-…-D9, F1-…-F8</a:t>
            </a:r>
          </a:p>
          <a:p>
            <a:pPr marL="109728" indent="0">
              <a:buNone/>
            </a:pP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Fen ve Edebiyat Fakültesi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017"/>
            <a:ext cx="4702775" cy="327146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75" y="3605016"/>
            <a:ext cx="4466579" cy="32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tr-TR" dirty="0" smtClean="0"/>
              <a:t>Bu binada bulunan derslikler:</a:t>
            </a:r>
          </a:p>
          <a:p>
            <a:pPr marL="109728" indent="0">
              <a:buNone/>
            </a:pPr>
            <a:r>
              <a:rPr lang="tr-TR" dirty="0" smtClean="0"/>
              <a:t>ENF </a:t>
            </a:r>
            <a:r>
              <a:rPr lang="tr-TR" dirty="0" err="1" smtClean="0"/>
              <a:t>Lab</a:t>
            </a:r>
            <a:r>
              <a:rPr lang="tr-TR" dirty="0" smtClean="0"/>
              <a:t>. 1-…-</a:t>
            </a:r>
            <a:r>
              <a:rPr lang="tr-TR" dirty="0"/>
              <a:t> ENF </a:t>
            </a:r>
            <a:r>
              <a:rPr lang="tr-TR" dirty="0" err="1"/>
              <a:t>Lab</a:t>
            </a:r>
            <a:r>
              <a:rPr lang="tr-TR" dirty="0"/>
              <a:t>. 6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Enformatik Laboratuvarları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49" y="2636912"/>
            <a:ext cx="6454902" cy="36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dirty="0" smtClean="0"/>
              <a:t>	</a:t>
            </a:r>
          </a:p>
          <a:p>
            <a:pPr marL="109728" indent="0" algn="just">
              <a:buNone/>
            </a:pPr>
            <a:r>
              <a:rPr lang="tr-TR" dirty="0"/>
              <a:t>	</a:t>
            </a:r>
            <a:r>
              <a:rPr lang="tr-TR" dirty="0" smtClean="0"/>
              <a:t>Bölümümüz ile ilgili genel, güncel ve öğrencileri ilgilendiren tüm duyurular ile birlikte yönetmelik, yönergeler ve senato kararları</a:t>
            </a:r>
            <a:r>
              <a:rPr lang="tr-TR" dirty="0" smtClean="0">
                <a:hlinkClick r:id="rId2"/>
              </a:rPr>
              <a:t>http</a:t>
            </a:r>
            <a:r>
              <a:rPr lang="tr-TR" dirty="0">
                <a:hlinkClick r:id="rId2"/>
              </a:rPr>
              <a:t>://mek.tek.firat.edu.tr</a:t>
            </a:r>
            <a:r>
              <a:rPr lang="tr-TR" dirty="0" smtClean="0">
                <a:hlinkClick r:id="rId2"/>
              </a:rPr>
              <a:t>/</a:t>
            </a:r>
            <a:r>
              <a:rPr lang="tr-TR" dirty="0" smtClean="0"/>
              <a:t> adresinden yayınlanmaktadır. Bu nedenle web sayfamızı haftada en az bir veya iki defa ziyaret etmeniz siz öğrencileri ilgilendiren güncel bilgi ve duyurulara ulaşmanız açısından önemlidir.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Fırat Üniversitesi Teknoloji Fakültesi Mekatronik Mühendisliği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28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 smtClean="0"/>
              <a:t>Sitemizin Görünümü</a:t>
            </a:r>
            <a:endParaRPr lang="tr-TR" sz="37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608512" cy="5393788"/>
          </a:xfrm>
        </p:spPr>
      </p:pic>
    </p:spTree>
    <p:extLst>
      <p:ext uri="{BB962C8B-B14F-4D97-AF65-F5344CB8AC3E}">
        <p14:creationId xmlns:p14="http://schemas.microsoft.com/office/powerpoint/2010/main" val="10728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520318"/>
              </p:ext>
            </p:extLst>
          </p:nvPr>
        </p:nvGraphicFramePr>
        <p:xfrm>
          <a:off x="457200" y="2060848"/>
          <a:ext cx="822960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 smtClean="0"/>
              <a:t>Bölümümüzün </a:t>
            </a:r>
            <a:r>
              <a:rPr lang="tr-TR" sz="3700" dirty="0"/>
              <a:t>Personelleri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37849" y="1268760"/>
            <a:ext cx="724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/>
              <a:t>	Bölümüzde 14 adet akademik ve 2 adet idari personel vardır.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87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6" y="1628800"/>
            <a:ext cx="8229600" cy="3574118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446856" y="5232974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Bölüm Başkanı</a:t>
            </a:r>
          </a:p>
        </p:txBody>
      </p:sp>
    </p:spTree>
    <p:extLst>
      <p:ext uri="{BB962C8B-B14F-4D97-AF65-F5344CB8AC3E}">
        <p14:creationId xmlns:p14="http://schemas.microsoft.com/office/powerpoint/2010/main" val="15638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3" y="1481138"/>
            <a:ext cx="7611133" cy="4525962"/>
          </a:xfrm>
        </p:spPr>
      </p:pic>
    </p:spTree>
    <p:extLst>
      <p:ext uri="{BB962C8B-B14F-4D97-AF65-F5344CB8AC3E}">
        <p14:creationId xmlns:p14="http://schemas.microsoft.com/office/powerpoint/2010/main" val="14620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6" y="1417638"/>
            <a:ext cx="8229600" cy="3945987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33361"/>
          <a:stretch/>
        </p:blipFill>
        <p:spPr>
          <a:xfrm>
            <a:off x="519304" y="1505498"/>
            <a:ext cx="1388400" cy="17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946"/>
            <a:ext cx="8229600" cy="4104294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45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864096"/>
          </a:xfrm>
        </p:spPr>
        <p:txBody>
          <a:bodyPr>
            <a:normAutofit/>
          </a:bodyPr>
          <a:lstStyle/>
          <a:p>
            <a:pPr algn="ctr"/>
            <a:r>
              <a:rPr lang="tr-TR" sz="3700" dirty="0"/>
              <a:t>Fırat Üniversitesi</a:t>
            </a:r>
            <a:endParaRPr lang="en-IN" sz="3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84784"/>
            <a:ext cx="7772400" cy="720079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Kuruluşu 1967 yılına dayanan 16 adet fakülteyi içeren devlet üniversitesidir. </a:t>
            </a:r>
            <a:endParaRPr lang="en-IN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4624"/>
            <a:ext cx="1962500" cy="129614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57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32856"/>
            <a:ext cx="8229600" cy="2593273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786447" y="3652679"/>
          <a:ext cx="7571105" cy="182880"/>
        </p:xfrm>
        <a:graphic>
          <a:graphicData uri="http://schemas.openxmlformats.org/drawingml/2006/table">
            <a:tbl>
              <a:tblPr/>
              <a:tblGrid>
                <a:gridCol w="757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7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229600" cy="4271271"/>
          </a:xfrm>
        </p:spPr>
      </p:pic>
    </p:spTree>
    <p:extLst>
      <p:ext uri="{BB962C8B-B14F-4D97-AF65-F5344CB8AC3E}">
        <p14:creationId xmlns:p14="http://schemas.microsoft.com/office/powerpoint/2010/main" val="17111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457200" y="5445224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Bölüm Başkan Yardımcısı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4067"/>
            <a:ext cx="8229600" cy="4191157"/>
          </a:xfrm>
        </p:spPr>
      </p:pic>
    </p:spTree>
    <p:extLst>
      <p:ext uri="{BB962C8B-B14F-4D97-AF65-F5344CB8AC3E}">
        <p14:creationId xmlns:p14="http://schemas.microsoft.com/office/powerpoint/2010/main" val="26784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9446"/>
            <a:ext cx="8229600" cy="2630426"/>
          </a:xfr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1368152" cy="14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Ayrıca bölümümüzde 5 adet araştırma görevlisi bulunmaktadır. Bu araştırma görevlileri:</a:t>
            </a:r>
          </a:p>
          <a:p>
            <a:endParaRPr lang="tr-TR" dirty="0" smtClean="0"/>
          </a:p>
          <a:p>
            <a:pPr marL="109728" indent="0">
              <a:buNone/>
            </a:pP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" y="3284984"/>
            <a:ext cx="8100392" cy="206521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3"/>
            <a:ext cx="115212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066"/>
            <a:ext cx="8229600" cy="3944106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9" t="21651" b="35300"/>
          <a:stretch/>
        </p:blipFill>
        <p:spPr>
          <a:xfrm>
            <a:off x="529208" y="1845726"/>
            <a:ext cx="1450504" cy="16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3" y="1916832"/>
            <a:ext cx="8229600" cy="3550587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44179"/>
            <a:ext cx="1296144" cy="16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8229600" cy="2736075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29000" r="5436" b="32150"/>
          <a:stretch/>
        </p:blipFill>
        <p:spPr>
          <a:xfrm>
            <a:off x="541498" y="2348880"/>
            <a:ext cx="129419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1989"/>
            <a:ext cx="8229600" cy="2084259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1" y="2773997"/>
            <a:ext cx="1226597" cy="12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0" y="2316250"/>
            <a:ext cx="1618488" cy="2161032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kdörtgen 5"/>
          <p:cNvSpPr/>
          <p:nvPr/>
        </p:nvSpPr>
        <p:spPr>
          <a:xfrm>
            <a:off x="899592" y="1916832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Arş. Gör. Göksu TAŞ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86164"/>
            <a:ext cx="1618488" cy="2103263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044569" y="1916832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Arş. Gör. Narin KARABULUT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2954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400" dirty="0" smtClean="0"/>
              <a:t>2009 yılında açılmış olup 10 adet bölümü içermektedir.</a:t>
            </a:r>
          </a:p>
          <a:p>
            <a:pPr algn="just"/>
            <a:r>
              <a:rPr lang="tr-TR" sz="2400" dirty="0" smtClean="0"/>
              <a:t>Fakültenin </a:t>
            </a:r>
            <a:r>
              <a:rPr lang="tr-TR" sz="2400" dirty="0"/>
              <a:t>internet sitesi </a:t>
            </a:r>
            <a:r>
              <a:rPr lang="tr-TR" sz="2400" dirty="0">
                <a:hlinkClick r:id="rId2"/>
              </a:rPr>
              <a:t>http://tek.firat.edu.tr</a:t>
            </a:r>
            <a:r>
              <a:rPr lang="tr-TR" sz="2400" dirty="0" smtClean="0">
                <a:hlinkClick r:id="rId2"/>
              </a:rPr>
              <a:t>/</a:t>
            </a:r>
            <a:r>
              <a:rPr lang="tr-TR" sz="2400" dirty="0" smtClean="0"/>
              <a:t> olup fakülte hakkındaki duyuruları bu siteden takip etmeniz gerekir.</a:t>
            </a:r>
            <a:endParaRPr lang="tr-TR" sz="2400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Teknoloji Fakültesi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Bölüm Şefi: Cuma Akyüz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İdari Personeller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2599169" cy="33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Bölüm Teknisyeni: Abdullah Yetik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5688632" cy="42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 algn="just">
              <a:buNone/>
            </a:pPr>
            <a:r>
              <a:rPr lang="tr-TR" dirty="0" smtClean="0"/>
              <a:t>Bu komisyonlar bölümdeki temel işleri yerine getirmek için oluşturulmuştur. Bu konularda her hangi bir problem yaşamanız halinden danışman hocanızdan ziyade komisyonlardaki hocaların yanlarına gitmeniz tavsiye edilir.</a:t>
            </a:r>
          </a:p>
          <a:p>
            <a:pPr marL="624078" indent="-514350" algn="just">
              <a:buAutoNum type="arabicPeriod"/>
            </a:pPr>
            <a:r>
              <a:rPr lang="tr-T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İntibak Komisyonu</a:t>
            </a:r>
          </a:p>
          <a:p>
            <a:pPr marL="109728" indent="0" algn="just">
              <a:buNone/>
            </a:pPr>
            <a:r>
              <a:rPr lang="tr-TR" dirty="0" smtClean="0"/>
              <a:t>	Yatay ve dikey geçişlerinizle ilgili problemler ile ilgilenen komisyondur.</a:t>
            </a:r>
          </a:p>
          <a:p>
            <a:pPr marL="624078" indent="-514350" algn="just">
              <a:buAutoNum type="alphaLcPeriod"/>
            </a:pPr>
            <a:r>
              <a:rPr lang="tr-TR" dirty="0" smtClean="0"/>
              <a:t>Prof. Dr. Ahmet KOCA</a:t>
            </a:r>
          </a:p>
          <a:p>
            <a:pPr marL="624078" indent="-514350" algn="just">
              <a:buAutoNum type="alphaLcPeriod"/>
            </a:pPr>
            <a:r>
              <a:rPr lang="tr-TR" dirty="0" smtClean="0"/>
              <a:t>Doç. Dr. Furkan SARSILMAZ</a:t>
            </a:r>
          </a:p>
          <a:p>
            <a:pPr marL="624078" indent="-514350" algn="just">
              <a:buAutoNum type="alphaLcPeriod"/>
            </a:pPr>
            <a:r>
              <a:rPr lang="tr-TR" dirty="0"/>
              <a:t>Dr. </a:t>
            </a:r>
            <a:r>
              <a:rPr lang="tr-TR" dirty="0" err="1"/>
              <a:t>Öğr</a:t>
            </a:r>
            <a:r>
              <a:rPr lang="tr-TR" dirty="0"/>
              <a:t>. Üyesi </a:t>
            </a:r>
            <a:r>
              <a:rPr lang="tr-TR" dirty="0" smtClean="0"/>
              <a:t>Cafer BAL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 smtClean="0"/>
              <a:t>Bölümümüzün </a:t>
            </a:r>
            <a:r>
              <a:rPr lang="tr-TR" sz="3700" dirty="0"/>
              <a:t>Komisyonları</a:t>
            </a:r>
          </a:p>
        </p:txBody>
      </p:sp>
    </p:spTree>
    <p:extLst>
      <p:ext uri="{BB962C8B-B14F-4D97-AF65-F5344CB8AC3E}">
        <p14:creationId xmlns:p14="http://schemas.microsoft.com/office/powerpoint/2010/main" val="758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</a:rPr>
              <a:t>2.</a:t>
            </a:r>
            <a:r>
              <a:rPr lang="tr-TR" dirty="0" smtClean="0"/>
              <a:t> </a:t>
            </a:r>
            <a:r>
              <a:rPr lang="tr-TR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Erasmus</a:t>
            </a:r>
            <a:r>
              <a:rPr lang="tr-T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Bologna – Farabi – Mevlana Programları Komisyonu</a:t>
            </a:r>
          </a:p>
          <a:p>
            <a:pPr marL="109728" indent="0">
              <a:buNone/>
            </a:pPr>
            <a:r>
              <a:rPr lang="tr-TR" dirty="0" smtClean="0"/>
              <a:t>	</a:t>
            </a:r>
            <a:r>
              <a:rPr lang="tr-TR" dirty="0" err="1" smtClean="0"/>
              <a:t>Erasmus</a:t>
            </a:r>
            <a:r>
              <a:rPr lang="tr-TR" dirty="0" smtClean="0"/>
              <a:t>, Bologna, Farabi ve </a:t>
            </a:r>
            <a:r>
              <a:rPr lang="tr-TR" dirty="0"/>
              <a:t>Mevlana </a:t>
            </a:r>
            <a:r>
              <a:rPr lang="tr-TR" dirty="0" smtClean="0"/>
              <a:t>programlarıyla ilgili problemleriniz ile ilgilenen komisyondur.</a:t>
            </a:r>
          </a:p>
          <a:p>
            <a:pPr marL="109728" indent="0">
              <a:buNone/>
            </a:pPr>
            <a:r>
              <a:rPr lang="tr-TR" dirty="0"/>
              <a:t>Dr. </a:t>
            </a:r>
            <a:r>
              <a:rPr lang="tr-TR" dirty="0" err="1"/>
              <a:t>Öğr</a:t>
            </a:r>
            <a:r>
              <a:rPr lang="tr-TR" dirty="0"/>
              <a:t>. Üyesi Gonca </a:t>
            </a:r>
            <a:r>
              <a:rPr lang="tr-TR" dirty="0" smtClean="0"/>
              <a:t>Özmen KOCA</a:t>
            </a:r>
          </a:p>
          <a:p>
            <a:pPr marL="109728" indent="0" algn="just">
              <a:buNone/>
            </a:pPr>
            <a:r>
              <a:rPr lang="tr-TR" sz="2000" dirty="0">
                <a:solidFill>
                  <a:schemeClr val="bg2">
                    <a:lumMod val="50000"/>
                  </a:schemeClr>
                </a:solidFill>
              </a:rPr>
              <a:t>3. </a:t>
            </a:r>
            <a:r>
              <a:rPr lang="tr-T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Öğrenci Temsilcisi </a:t>
            </a:r>
            <a:r>
              <a:rPr lang="tr-T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Seçimi Komisyonu</a:t>
            </a:r>
            <a:endParaRPr lang="tr-T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09728" indent="0">
              <a:buNone/>
            </a:pPr>
            <a:r>
              <a:rPr lang="tr-TR" dirty="0" smtClean="0"/>
              <a:t>	Öğrenci temsilciliğiyle ilgili problemleriniz ile ilgilenen komisyondur.</a:t>
            </a:r>
          </a:p>
          <a:p>
            <a:pPr marL="109728" indent="0" algn="just">
              <a:buNone/>
            </a:pPr>
            <a:r>
              <a:rPr lang="tr-TR" dirty="0"/>
              <a:t>Prof. Dr. Ahmet </a:t>
            </a:r>
            <a:r>
              <a:rPr lang="tr-TR" dirty="0" smtClean="0"/>
              <a:t>KOCA</a:t>
            </a:r>
          </a:p>
          <a:p>
            <a:pPr marL="109728" indent="0" algn="just">
              <a:buNone/>
            </a:pPr>
            <a:r>
              <a:rPr lang="tr-TR" dirty="0"/>
              <a:t>Arş. Gör. Deniz KORKMAZ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0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55984"/>
          </a:xfrm>
        </p:spPr>
        <p:txBody>
          <a:bodyPr>
            <a:normAutofit fontScale="70000" lnSpcReduction="20000"/>
          </a:bodyPr>
          <a:lstStyle/>
          <a:p>
            <a:pPr marL="109728" indent="0" algn="just">
              <a:buNone/>
            </a:pPr>
            <a:r>
              <a:rPr lang="tr-TR" sz="2000" dirty="0">
                <a:solidFill>
                  <a:schemeClr val="bg2">
                    <a:lumMod val="50000"/>
                  </a:schemeClr>
                </a:solidFill>
              </a:rPr>
              <a:t>4. </a:t>
            </a:r>
            <a:r>
              <a:rPr lang="tr-TR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İş Yeri Eğitimi</a:t>
            </a:r>
          </a:p>
          <a:p>
            <a:pPr marL="109728" indent="0">
              <a:buNone/>
            </a:pPr>
            <a:r>
              <a:rPr lang="tr-TR" dirty="0"/>
              <a:t>	</a:t>
            </a:r>
            <a:r>
              <a:rPr lang="tr-TR" dirty="0" smtClean="0"/>
              <a:t>Son sınıfta bulunan iş yeri eğitimi dersi için oluşturulan bu komisyon bu konudaki sorunlarınız ile ilgilenir.</a:t>
            </a:r>
            <a:endParaRPr lang="tr-TR" dirty="0"/>
          </a:p>
          <a:p>
            <a:pPr marL="109728" indent="0">
              <a:buNone/>
            </a:pPr>
            <a:r>
              <a:rPr lang="tr-TR" dirty="0" smtClean="0"/>
              <a:t>Dr. </a:t>
            </a:r>
            <a:r>
              <a:rPr lang="tr-TR" dirty="0" err="1" smtClean="0"/>
              <a:t>Öğr</a:t>
            </a:r>
            <a:r>
              <a:rPr lang="tr-TR" dirty="0" smtClean="0"/>
              <a:t>. Üyesi </a:t>
            </a:r>
            <a:r>
              <a:rPr lang="tr-TR" dirty="0"/>
              <a:t>Mustafa AY</a:t>
            </a:r>
          </a:p>
          <a:p>
            <a:pPr marL="109728" indent="0" algn="just">
              <a:buNone/>
            </a:pPr>
            <a:r>
              <a:rPr lang="tr-TR" sz="2000" dirty="0">
                <a:solidFill>
                  <a:schemeClr val="bg2">
                    <a:lumMod val="50000"/>
                  </a:schemeClr>
                </a:solidFill>
              </a:rPr>
              <a:t>5. </a:t>
            </a:r>
            <a:r>
              <a:rPr lang="tr-TR" sz="3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Yaz Stajı I ve II</a:t>
            </a:r>
          </a:p>
          <a:p>
            <a:pPr marL="109728" indent="0">
              <a:buNone/>
            </a:pPr>
            <a:r>
              <a:rPr lang="tr-TR" dirty="0"/>
              <a:t>	</a:t>
            </a:r>
            <a:r>
              <a:rPr lang="tr-TR" dirty="0" smtClean="0"/>
              <a:t>Bir aylık yaz stajlarınız ile ilgilenmek üzere bu komisyon kuruluş olup konu ile ilgili problemleri bu komisyona danışabilirsiniz.</a:t>
            </a:r>
            <a:endParaRPr lang="tr-TR" dirty="0"/>
          </a:p>
          <a:p>
            <a:pPr marL="109728" indent="0">
              <a:buNone/>
            </a:pPr>
            <a:r>
              <a:rPr lang="tr-TR" dirty="0" smtClean="0"/>
              <a:t> </a:t>
            </a:r>
            <a:r>
              <a:rPr lang="tr-TR" dirty="0"/>
              <a:t>Doç. Dr. Furkan </a:t>
            </a:r>
            <a:r>
              <a:rPr lang="tr-TR" dirty="0" smtClean="0"/>
              <a:t>SARSILMAZ</a:t>
            </a:r>
          </a:p>
          <a:p>
            <a:pPr marL="109728" indent="0">
              <a:buNone/>
            </a:pPr>
            <a:r>
              <a:rPr lang="tr-TR" dirty="0" smtClean="0"/>
              <a:t> Arş</a:t>
            </a:r>
            <a:r>
              <a:rPr lang="tr-TR" dirty="0"/>
              <a:t>. Gör. Halil İbrahim YAMAÇ</a:t>
            </a:r>
          </a:p>
          <a:p>
            <a:pPr marL="109728" indent="0" algn="just">
              <a:buNone/>
            </a:pPr>
            <a:r>
              <a:rPr lang="tr-TR" sz="2000" dirty="0">
                <a:solidFill>
                  <a:schemeClr val="bg2">
                    <a:lumMod val="50000"/>
                  </a:schemeClr>
                </a:solidFill>
              </a:rPr>
              <a:t>6. </a:t>
            </a:r>
            <a:r>
              <a:rPr lang="tr-TR" sz="35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Lab</a:t>
            </a:r>
            <a:r>
              <a:rPr lang="tr-TR" sz="3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Sorumlusu</a:t>
            </a:r>
          </a:p>
          <a:p>
            <a:pPr marL="109728" indent="0">
              <a:buNone/>
            </a:pPr>
            <a:r>
              <a:rPr lang="tr-TR" dirty="0"/>
              <a:t>	</a:t>
            </a:r>
            <a:r>
              <a:rPr lang="tr-TR" dirty="0" smtClean="0"/>
              <a:t>Genel olarak laboratuvarlardaki problemler ile ilgilenmek için bu komisyon oluşturulmuştur.</a:t>
            </a:r>
            <a:endParaRPr lang="tr-TR" dirty="0"/>
          </a:p>
          <a:p>
            <a:pPr marL="109728" indent="0">
              <a:buNone/>
            </a:pPr>
            <a:r>
              <a:rPr lang="tr-TR" dirty="0"/>
              <a:t>Doç. Dr. Ömür </a:t>
            </a:r>
            <a:r>
              <a:rPr lang="tr-TR" dirty="0" smtClean="0"/>
              <a:t>AYDOĞMUŞ</a:t>
            </a:r>
          </a:p>
          <a:p>
            <a:pPr marL="109728" indent="0">
              <a:buNone/>
            </a:pPr>
            <a:r>
              <a:rPr lang="tr-TR" dirty="0"/>
              <a:t>Arş. Gör. Mehmet Rıza SARAÇ</a:t>
            </a:r>
          </a:p>
          <a:p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73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1600" dirty="0" smtClean="0">
                <a:solidFill>
                  <a:schemeClr val="bg2">
                    <a:lumMod val="50000"/>
                  </a:schemeClr>
                </a:solidFill>
              </a:rPr>
              <a:t>7. </a:t>
            </a:r>
            <a:r>
              <a:rPr lang="tr-T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Sosyal Etkinlikler Komisyonu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tr-T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tr-TR" sz="1900" dirty="0"/>
              <a:t>Bölüm </a:t>
            </a:r>
            <a:r>
              <a:rPr lang="tr-TR" sz="1900" dirty="0" smtClean="0"/>
              <a:t>içi etkinliklerden sorumlu komisyon.</a:t>
            </a:r>
          </a:p>
          <a:p>
            <a:pPr marL="109728" indent="0">
              <a:lnSpc>
                <a:spcPct val="80000"/>
              </a:lnSpc>
              <a:buNone/>
            </a:pPr>
            <a:endParaRPr lang="tr-TR" sz="1900" dirty="0" smtClean="0"/>
          </a:p>
          <a:p>
            <a:pPr marL="109728" indent="0">
              <a:lnSpc>
                <a:spcPct val="80000"/>
              </a:lnSpc>
              <a:buNone/>
            </a:pPr>
            <a:r>
              <a:rPr lang="tr-TR" sz="1900" dirty="0"/>
              <a:t>Doç. Dr. Mehmet ÇAVAŞ</a:t>
            </a:r>
            <a:endParaRPr lang="en-US" sz="1900" dirty="0"/>
          </a:p>
          <a:p>
            <a:pPr marL="109728" indent="0">
              <a:lnSpc>
                <a:spcPct val="80000"/>
              </a:lnSpc>
              <a:buNone/>
            </a:pPr>
            <a:r>
              <a:rPr lang="tr-TR" sz="1900" dirty="0"/>
              <a:t>Arş. Gör. Halil İbrahim </a:t>
            </a:r>
            <a:r>
              <a:rPr lang="tr-TR" sz="1900" dirty="0" smtClean="0"/>
              <a:t>YAMAÇ</a:t>
            </a:r>
          </a:p>
          <a:p>
            <a:pPr marL="109728" indent="0">
              <a:lnSpc>
                <a:spcPct val="80000"/>
              </a:lnSpc>
              <a:buNone/>
            </a:pPr>
            <a:endParaRPr lang="tr-TR" sz="1900" dirty="0"/>
          </a:p>
          <a:p>
            <a:pPr marL="109728" indent="0">
              <a:lnSpc>
                <a:spcPct val="80000"/>
              </a:lnSpc>
              <a:buNone/>
            </a:pPr>
            <a:endParaRPr lang="tr-TR" sz="1900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83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Yönetmelik resmi dairede iş akışının nasıl olacağı hakkında bilgi veren kurallar bütünü olup, Fırat Üniversitesi sayfası veya bölüm </a:t>
            </a:r>
            <a:r>
              <a:rPr lang="tr-TR" dirty="0"/>
              <a:t>s</a:t>
            </a:r>
            <a:r>
              <a:rPr lang="tr-TR" dirty="0" smtClean="0"/>
              <a:t>ayfamızdan bulabilirsiniz.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Yönetmelik</a:t>
            </a:r>
          </a:p>
        </p:txBody>
      </p:sp>
    </p:spTree>
    <p:extLst>
      <p:ext uri="{BB962C8B-B14F-4D97-AF65-F5344CB8AC3E}">
        <p14:creationId xmlns:p14="http://schemas.microsoft.com/office/powerpoint/2010/main" val="19351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tr-TR" dirty="0" smtClean="0"/>
              <a:t>	Öğrenciler</a:t>
            </a:r>
            <a:r>
              <a:rPr lang="tr-TR" dirty="0"/>
              <a:t>, her yarıyılın başlamasından önce akademik takvimde belirtilen süreler içerisinde </a:t>
            </a:r>
            <a:r>
              <a:rPr lang="tr-TR" dirty="0" smtClean="0">
                <a:solidFill>
                  <a:srgbClr val="FF0000"/>
                </a:solidFill>
              </a:rPr>
              <a:t>ders </a:t>
            </a:r>
            <a:r>
              <a:rPr lang="tr-TR" dirty="0" err="1" smtClean="0">
                <a:solidFill>
                  <a:srgbClr val="FF0000"/>
                </a:solidFill>
              </a:rPr>
              <a:t>kayıdını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yapar ve bu dersleri değiştirebilir</a:t>
            </a:r>
            <a:r>
              <a:rPr lang="tr-TR" dirty="0"/>
              <a:t>. Öğrencinin kayıt yenileme işlemi, katkı payı/öğrenim ücretini yatırdıktan sonra danışman onayı ile kesinleşir. </a:t>
            </a:r>
            <a:r>
              <a:rPr lang="tr-TR" dirty="0">
                <a:solidFill>
                  <a:srgbClr val="FF0000"/>
                </a:solidFill>
              </a:rPr>
              <a:t>Öğrenci, kendi ders kaydını yapmakla yükümlüdür ve tüm kayıt yenileme işleminden </a:t>
            </a:r>
            <a:r>
              <a:rPr lang="tr-TR" dirty="0" smtClean="0">
                <a:solidFill>
                  <a:srgbClr val="FF0000"/>
                </a:solidFill>
              </a:rPr>
              <a:t>sorumludur. </a:t>
            </a:r>
            <a:r>
              <a:rPr lang="tr-TR" dirty="0" smtClean="0"/>
              <a:t>(Madde (17), Fıkra (1))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700" dirty="0"/>
              <a:t>Yönetmeliğe Göre Öğrenci Görevleri</a:t>
            </a:r>
          </a:p>
        </p:txBody>
      </p:sp>
    </p:spTree>
    <p:extLst>
      <p:ext uri="{BB962C8B-B14F-4D97-AF65-F5344CB8AC3E}">
        <p14:creationId xmlns:p14="http://schemas.microsoft.com/office/powerpoint/2010/main" val="33883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tr-TR" dirty="0" smtClean="0"/>
              <a:t>Öğrencinin </a:t>
            </a:r>
            <a:r>
              <a:rPr lang="tr-TR" dirty="0"/>
              <a:t>isteği ile kariyer planlaması doğrultusunda derslere kayıt, ekleme-çekilme ve ayrıca sağlık, kültür ve spor ile ilgili konularda öğrenciye yardımcı </a:t>
            </a:r>
            <a:r>
              <a:rPr lang="tr-TR" dirty="0" smtClean="0"/>
              <a:t>olur. (Yönetmelik Madde (7))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700" dirty="0"/>
              <a:t>Yönetmeliğe Göre Danışman Görevleri</a:t>
            </a:r>
          </a:p>
        </p:txBody>
      </p:sp>
    </p:spTree>
    <p:extLst>
      <p:ext uri="{BB962C8B-B14F-4D97-AF65-F5344CB8AC3E}">
        <p14:creationId xmlns:p14="http://schemas.microsoft.com/office/powerpoint/2010/main" val="33089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tr-TR" dirty="0"/>
              <a:t>Öğrenci, ilk kez aldığı veya devamsızlığı nedeniyle tekrarlayacağı </a:t>
            </a:r>
            <a:r>
              <a:rPr lang="tr-TR" dirty="0">
                <a:solidFill>
                  <a:srgbClr val="FF0000"/>
                </a:solidFill>
              </a:rPr>
              <a:t>teorik derslerin </a:t>
            </a:r>
            <a:r>
              <a:rPr lang="tr-TR" dirty="0"/>
              <a:t>en az </a:t>
            </a:r>
            <a:r>
              <a:rPr lang="tr-TR" dirty="0">
                <a:solidFill>
                  <a:srgbClr val="FF0000"/>
                </a:solidFill>
              </a:rPr>
              <a:t>%70’ine</a:t>
            </a:r>
            <a:r>
              <a:rPr lang="tr-TR" dirty="0"/>
              <a:t>, teorik ders dışındaki her türlü </a:t>
            </a:r>
            <a:r>
              <a:rPr lang="tr-TR" dirty="0">
                <a:solidFill>
                  <a:srgbClr val="FF0000"/>
                </a:solidFill>
              </a:rPr>
              <a:t>uygulama çalışmasının </a:t>
            </a:r>
            <a:r>
              <a:rPr lang="tr-TR" dirty="0"/>
              <a:t>en az </a:t>
            </a:r>
            <a:r>
              <a:rPr lang="tr-TR" dirty="0">
                <a:solidFill>
                  <a:srgbClr val="FF0000"/>
                </a:solidFill>
              </a:rPr>
              <a:t>%80’ine </a:t>
            </a:r>
            <a:r>
              <a:rPr lang="tr-TR" dirty="0"/>
              <a:t>devam etmek zorundadır</a:t>
            </a:r>
            <a:r>
              <a:rPr lang="tr-TR" dirty="0" smtClean="0"/>
              <a:t>. (Madde (24)- Fıkra (1))</a:t>
            </a:r>
          </a:p>
          <a:p>
            <a:pPr marL="109728" indent="0">
              <a:buNone/>
            </a:pPr>
            <a:endParaRPr lang="tr-TR" dirty="0" smtClean="0"/>
          </a:p>
          <a:p>
            <a:pPr marL="109728" indent="0">
              <a:buNone/>
            </a:pPr>
            <a:r>
              <a:rPr lang="tr-TR" dirty="0"/>
              <a:t>Sağlık raporu olan öğrencinin raporlu geçirdiği süre, devamsızlık süresinden sayılır. (Madde (24)- Fıkra </a:t>
            </a:r>
            <a:r>
              <a:rPr lang="tr-TR" dirty="0" smtClean="0"/>
              <a:t>(3))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700" dirty="0"/>
              <a:t>Diğer Yönetmelik Maddelerinin Bazıları</a:t>
            </a:r>
          </a:p>
        </p:txBody>
      </p:sp>
    </p:spTree>
    <p:extLst>
      <p:ext uri="{BB962C8B-B14F-4D97-AF65-F5344CB8AC3E}">
        <p14:creationId xmlns:p14="http://schemas.microsoft.com/office/powerpoint/2010/main" val="19880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 descr="http://4.bp.blogspot.com/_jfUhViQ3p3g/TQCqDsJh7ZI/AAAAAAAAAJs/j5AIFoBOms8/s1600/9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14377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95936" y="2852936"/>
            <a:ext cx="5148064" cy="2123658"/>
          </a:xfrm>
          <a:prstGeom prst="rect">
            <a:avLst/>
          </a:prstGeom>
        </p:spPr>
        <p:txBody>
          <a:bodyPr wrap="square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tr-TR" sz="66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Mekatronik Mühendisliği</a:t>
            </a:r>
            <a:endParaRPr lang="en-US" sz="6600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reflection blurRad="6350" stA="50000" endA="300" endPos="50000" dist="60007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dirty="0" smtClean="0"/>
              <a:t>	</a:t>
            </a:r>
            <a:r>
              <a:rPr lang="tr-TR" strike="sngStrike" dirty="0" smtClean="0"/>
              <a:t>Lisans </a:t>
            </a:r>
            <a:r>
              <a:rPr lang="tr-TR" strike="sngStrike" dirty="0"/>
              <a:t>programlarında; % 20’sini tamamlayan öğrenciler ikinci sınıf, % 40’ını tamamlayan öğrenciler üçüncü sınıf, % 65’ini tamamlayan öğrenciler dördüncü </a:t>
            </a:r>
            <a:r>
              <a:rPr lang="tr-TR" strike="sngStrike" dirty="0" smtClean="0"/>
              <a:t>sınıf öğrencisi </a:t>
            </a:r>
            <a:r>
              <a:rPr lang="tr-TR" strike="sngStrike" dirty="0"/>
              <a:t>olarak tanımlanırlar. Bu öğrencilerin bu Yönetmeliğin 40 </a:t>
            </a:r>
            <a:r>
              <a:rPr lang="tr-TR" strike="sngStrike" dirty="0" err="1"/>
              <a:t>ıncı</a:t>
            </a:r>
            <a:r>
              <a:rPr lang="tr-TR" strike="sngStrike" dirty="0"/>
              <a:t> maddesinde belirtilen not barajlarını da geçmeleri gerekir. </a:t>
            </a:r>
            <a:r>
              <a:rPr lang="tr-TR" strike="sngStrike" dirty="0" smtClean="0"/>
              <a:t>(Madde (26) )</a:t>
            </a:r>
            <a:endParaRPr lang="tr-TR" strike="sngStrike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22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strike="sngStrike" dirty="0"/>
              <a:t>Aşağıda tanımlanan öğrenciler sınamalı öğrenci listesine alınır: </a:t>
            </a:r>
          </a:p>
          <a:p>
            <a:pPr marL="109728" indent="0">
              <a:buNone/>
            </a:pPr>
            <a:r>
              <a:rPr lang="tr-TR" strike="sngStrike" dirty="0"/>
              <a:t>a) İkinci sınıfta olup, </a:t>
            </a:r>
            <a:r>
              <a:rPr lang="tr-TR" strike="sngStrike" dirty="0" err="1">
                <a:solidFill>
                  <a:srgbClr val="FF0000"/>
                </a:solidFill>
              </a:rPr>
              <a:t>GNO’su</a:t>
            </a:r>
            <a:r>
              <a:rPr lang="tr-TR" strike="sngStrike" dirty="0">
                <a:solidFill>
                  <a:srgbClr val="FF0000"/>
                </a:solidFill>
              </a:rPr>
              <a:t> 1.80’in </a:t>
            </a:r>
            <a:r>
              <a:rPr lang="tr-TR" strike="sngStrike" dirty="0"/>
              <a:t>altında olan öğrenciler. </a:t>
            </a:r>
          </a:p>
          <a:p>
            <a:pPr marL="109728" indent="0">
              <a:buNone/>
            </a:pPr>
            <a:r>
              <a:rPr lang="tr-TR" strike="sngStrike" dirty="0"/>
              <a:t>b) Üçüncü sınıfta olup, </a:t>
            </a:r>
            <a:r>
              <a:rPr lang="tr-TR" strike="sngStrike" dirty="0" err="1">
                <a:solidFill>
                  <a:srgbClr val="FF0000"/>
                </a:solidFill>
              </a:rPr>
              <a:t>GNO’su</a:t>
            </a:r>
            <a:r>
              <a:rPr lang="tr-TR" strike="sngStrike" dirty="0">
                <a:solidFill>
                  <a:srgbClr val="FF0000"/>
                </a:solidFill>
              </a:rPr>
              <a:t> 1.90’ın </a:t>
            </a:r>
            <a:r>
              <a:rPr lang="tr-TR" strike="sngStrike" dirty="0"/>
              <a:t>altında olan öğrenciler. </a:t>
            </a:r>
          </a:p>
          <a:p>
            <a:pPr marL="109728" indent="0">
              <a:buNone/>
            </a:pPr>
            <a:r>
              <a:rPr lang="tr-TR" strike="sngStrike" dirty="0"/>
              <a:t>c) Dördüncü veya beşinci sınıfta olup, </a:t>
            </a:r>
            <a:r>
              <a:rPr lang="tr-TR" strike="sngStrike" dirty="0" err="1">
                <a:solidFill>
                  <a:srgbClr val="FF0000"/>
                </a:solidFill>
              </a:rPr>
              <a:t>GNO’su</a:t>
            </a:r>
            <a:r>
              <a:rPr lang="tr-TR" strike="sngStrike" dirty="0">
                <a:solidFill>
                  <a:srgbClr val="FF0000"/>
                </a:solidFill>
              </a:rPr>
              <a:t> 2.00’ın</a:t>
            </a:r>
            <a:r>
              <a:rPr lang="tr-TR" strike="sngStrike" dirty="0"/>
              <a:t> altında olan öğrenciler. </a:t>
            </a:r>
          </a:p>
          <a:p>
            <a:pPr marL="109728" indent="0">
              <a:buNone/>
            </a:pPr>
            <a:r>
              <a:rPr lang="tr-TR" strike="sngStrike" dirty="0" smtClean="0"/>
              <a:t>Sınamalı </a:t>
            </a:r>
            <a:r>
              <a:rPr lang="tr-TR" strike="sngStrike" dirty="0"/>
              <a:t>öğrenciler, yeni ders alamazlar, öncelikle başarısız oldukları alt yarıyıl derslerini tekrar ederler, ancak döneme ait ders yükünü aşmamak şartı ile koşullu geçtikleri ve başarılı oldukları dersleri de alabilirler. </a:t>
            </a:r>
            <a:r>
              <a:rPr lang="tr-TR" strike="sngStrike" dirty="0" smtClean="0"/>
              <a:t>(Madde (40))</a:t>
            </a:r>
            <a:endParaRPr lang="tr-TR" strike="sngStrike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71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Beş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altıncı</a:t>
            </a:r>
            <a:r>
              <a:rPr lang="en-US" dirty="0"/>
              <a:t> </a:t>
            </a:r>
            <a:r>
              <a:rPr lang="en-US" dirty="0" err="1"/>
              <a:t>yarıyıllardan</a:t>
            </a:r>
            <a:r>
              <a:rPr lang="en-US" dirty="0"/>
              <a:t> </a:t>
            </a:r>
            <a:r>
              <a:rPr lang="en-US" dirty="0" err="1"/>
              <a:t>ders</a:t>
            </a:r>
            <a:r>
              <a:rPr lang="en-US" dirty="0"/>
              <a:t> </a:t>
            </a:r>
            <a:r>
              <a:rPr lang="en-US" dirty="0" err="1"/>
              <a:t>alacak</a:t>
            </a:r>
            <a:r>
              <a:rPr lang="en-US" dirty="0"/>
              <a:t> </a:t>
            </a:r>
            <a:r>
              <a:rPr lang="en-US" dirty="0" err="1"/>
              <a:t>öğrencinin</a:t>
            </a:r>
            <a:r>
              <a:rPr lang="en-US" dirty="0"/>
              <a:t> ilk </a:t>
            </a:r>
            <a:r>
              <a:rPr lang="en-US" dirty="0" err="1"/>
              <a:t>dört</a:t>
            </a:r>
            <a:r>
              <a:rPr lang="en-US" dirty="0"/>
              <a:t> </a:t>
            </a:r>
            <a:r>
              <a:rPr lang="en-US" dirty="0" err="1"/>
              <a:t>yarıyıl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GNO’sunun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az</a:t>
            </a:r>
            <a:r>
              <a:rPr lang="en-US" dirty="0">
                <a:solidFill>
                  <a:srgbClr val="FF0000"/>
                </a:solidFill>
              </a:rPr>
              <a:t> 1,80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gerekir</a:t>
            </a:r>
            <a:r>
              <a:rPr lang="en-US" dirty="0"/>
              <a:t>. Bu </a:t>
            </a:r>
            <a:r>
              <a:rPr lang="en-US" dirty="0" err="1"/>
              <a:t>şartı</a:t>
            </a:r>
            <a:r>
              <a:rPr lang="en-US" dirty="0"/>
              <a:t> </a:t>
            </a:r>
            <a:r>
              <a:rPr lang="en-US" dirty="0" err="1"/>
              <a:t>sağlayamayan</a:t>
            </a:r>
            <a:r>
              <a:rPr lang="en-US" dirty="0"/>
              <a:t> </a:t>
            </a:r>
            <a:r>
              <a:rPr lang="en-US" dirty="0" err="1"/>
              <a:t>öğrenciler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ders</a:t>
            </a:r>
            <a:r>
              <a:rPr lang="en-US" dirty="0"/>
              <a:t> </a:t>
            </a:r>
            <a:r>
              <a:rPr lang="en-US" dirty="0" err="1"/>
              <a:t>alamazlar</a:t>
            </a:r>
            <a:r>
              <a:rPr lang="en-US" dirty="0"/>
              <a:t>, </a:t>
            </a:r>
            <a:r>
              <a:rPr lang="en-US" dirty="0" err="1"/>
              <a:t>öncelikle</a:t>
            </a:r>
            <a:r>
              <a:rPr lang="en-US" dirty="0"/>
              <a:t> </a:t>
            </a:r>
            <a:r>
              <a:rPr lang="en-US" dirty="0" err="1"/>
              <a:t>başarısız</a:t>
            </a:r>
            <a:r>
              <a:rPr lang="en-US" dirty="0"/>
              <a:t> </a:t>
            </a:r>
            <a:r>
              <a:rPr lang="en-US" dirty="0" err="1"/>
              <a:t>oldukları</a:t>
            </a:r>
            <a:r>
              <a:rPr lang="en-US" dirty="0"/>
              <a:t> alt </a:t>
            </a:r>
            <a:r>
              <a:rPr lang="en-US" dirty="0" err="1"/>
              <a:t>yarıyıl</a:t>
            </a:r>
            <a:r>
              <a:rPr lang="en-US" dirty="0"/>
              <a:t> </a:t>
            </a:r>
            <a:r>
              <a:rPr lang="en-US" dirty="0" err="1"/>
              <a:t>derslerini</a:t>
            </a:r>
            <a:r>
              <a:rPr lang="en-US" dirty="0"/>
              <a:t> </a:t>
            </a:r>
            <a:r>
              <a:rPr lang="en-US" dirty="0" err="1"/>
              <a:t>tekrar</a:t>
            </a:r>
            <a:r>
              <a:rPr lang="en-US" dirty="0"/>
              <a:t> </a:t>
            </a:r>
            <a:r>
              <a:rPr lang="en-US" dirty="0" err="1"/>
              <a:t>ederler</a:t>
            </a:r>
            <a:r>
              <a:rPr lang="en-US" dirty="0"/>
              <a:t>.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Şu anda aktif olan Madde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94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Uyarma cezasını </a:t>
            </a:r>
            <a:r>
              <a:rPr lang="tr-TR" dirty="0" smtClean="0"/>
              <a:t>gerektiren </a:t>
            </a:r>
            <a:r>
              <a:rPr lang="tr-TR" dirty="0"/>
              <a:t>eylemler şunlardır</a:t>
            </a:r>
            <a:r>
              <a:rPr lang="tr-TR" dirty="0" smtClean="0"/>
              <a:t>;</a:t>
            </a:r>
          </a:p>
          <a:p>
            <a:pPr marL="109728" indent="0">
              <a:buNone/>
            </a:pPr>
            <a:r>
              <a:rPr lang="tr-TR" dirty="0"/>
              <a:t>a) </a:t>
            </a:r>
            <a:r>
              <a:rPr lang="tr-TR" dirty="0" smtClean="0"/>
              <a:t>Yükseköğretim </a:t>
            </a:r>
            <a:r>
              <a:rPr lang="tr-TR" dirty="0"/>
              <a:t>kurumu yetkililerince sorulan hususları haklı bir sebep olmadan zamanında cevaplandırmamak,</a:t>
            </a:r>
          </a:p>
          <a:p>
            <a:pPr marL="109728" indent="0">
              <a:buNone/>
            </a:pPr>
            <a:r>
              <a:rPr lang="tr-TR" dirty="0"/>
              <a:t>b) </a:t>
            </a:r>
            <a:r>
              <a:rPr lang="tr-TR" dirty="0" smtClean="0"/>
              <a:t>Yükseköğretim </a:t>
            </a:r>
            <a:r>
              <a:rPr lang="tr-TR" dirty="0"/>
              <a:t>kurumu yetkililerince </a:t>
            </a:r>
            <a:r>
              <a:rPr lang="tr-TR" dirty="0" err="1"/>
              <a:t>tesbit</a:t>
            </a:r>
            <a:r>
              <a:rPr lang="tr-TR" dirty="0"/>
              <a:t> edilen yerler dışında ilan asmak,</a:t>
            </a:r>
          </a:p>
          <a:p>
            <a:pPr marL="109728" indent="0">
              <a:buNone/>
            </a:pPr>
            <a:r>
              <a:rPr lang="tr-TR" dirty="0"/>
              <a:t>c) </a:t>
            </a:r>
            <a:r>
              <a:rPr lang="tr-TR" dirty="0" smtClean="0"/>
              <a:t>Yükseköğretim </a:t>
            </a:r>
            <a:r>
              <a:rPr lang="tr-TR" dirty="0"/>
              <a:t>kurumunun izniyle asılmış duyuruları, program ve benzerlerini koparmak, yırtmak, </a:t>
            </a:r>
            <a:r>
              <a:rPr lang="tr-TR" dirty="0" smtClean="0"/>
              <a:t>değiştirmek</a:t>
            </a:r>
            <a:r>
              <a:rPr lang="tr-TR" dirty="0"/>
              <a:t>, karalamak </a:t>
            </a:r>
            <a:r>
              <a:rPr lang="tr-TR" dirty="0" smtClean="0"/>
              <a:t>veya kirletmek. (Madde-(4))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700" dirty="0"/>
              <a:t>Disiplin Yönetmeliğinin Bazı Maddeleri</a:t>
            </a:r>
          </a:p>
        </p:txBody>
      </p:sp>
    </p:spTree>
    <p:extLst>
      <p:ext uri="{BB962C8B-B14F-4D97-AF65-F5344CB8AC3E}">
        <p14:creationId xmlns:p14="http://schemas.microsoft.com/office/powerpoint/2010/main" val="19011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Kınama cezasını </a:t>
            </a:r>
            <a:r>
              <a:rPr lang="tr-TR" dirty="0" smtClean="0"/>
              <a:t>gerektiren </a:t>
            </a:r>
            <a:r>
              <a:rPr lang="tr-TR" dirty="0"/>
              <a:t>eylemler şunlardır</a:t>
            </a:r>
            <a:r>
              <a:rPr lang="tr-TR" dirty="0" smtClean="0"/>
              <a:t>;</a:t>
            </a:r>
          </a:p>
          <a:p>
            <a:pPr marL="109728" indent="0">
              <a:buNone/>
            </a:pPr>
            <a:r>
              <a:rPr lang="tr-TR" dirty="0" smtClean="0"/>
              <a:t>b) Ders</a:t>
            </a:r>
            <a:r>
              <a:rPr lang="tr-TR" dirty="0"/>
              <a:t>, seminer, uygulama, laboratuvar, atölye çalışması, bilimsel </a:t>
            </a:r>
            <a:r>
              <a:rPr lang="tr-TR" dirty="0" smtClean="0"/>
              <a:t>toplantı ve </a:t>
            </a:r>
            <a:r>
              <a:rPr lang="tr-TR" dirty="0"/>
              <a:t>konferans gibi çalışmaların düzenini bozmak</a:t>
            </a:r>
            <a:r>
              <a:rPr lang="tr-TR" dirty="0" smtClean="0"/>
              <a:t>,</a:t>
            </a:r>
          </a:p>
          <a:p>
            <a:pPr marL="109728" indent="0">
              <a:buNone/>
            </a:pPr>
            <a:r>
              <a:rPr lang="tr-TR" dirty="0" smtClean="0"/>
              <a:t>d)</a:t>
            </a:r>
            <a:r>
              <a:rPr lang="tr-TR" dirty="0"/>
              <a:t> Sınavlarda kopyaya teşebbüs etmek</a:t>
            </a:r>
            <a:r>
              <a:rPr lang="tr-TR" dirty="0" smtClean="0"/>
              <a:t>. (Madde-(5))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14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Yükseköğretim </a:t>
            </a:r>
            <a:r>
              <a:rPr lang="tr-TR" dirty="0"/>
              <a:t>kurumundan bir </a:t>
            </a:r>
            <a:r>
              <a:rPr lang="tr-TR" dirty="0" smtClean="0"/>
              <a:t>haftadan </a:t>
            </a:r>
            <a:r>
              <a:rPr lang="tr-TR" dirty="0"/>
              <a:t>bir aya kadar </a:t>
            </a:r>
            <a:r>
              <a:rPr lang="tr-TR" dirty="0" smtClean="0"/>
              <a:t>uzaklaştırma </a:t>
            </a:r>
            <a:r>
              <a:rPr lang="tr-TR" dirty="0"/>
              <a:t>cezasını </a:t>
            </a:r>
            <a:r>
              <a:rPr lang="tr-TR" dirty="0" smtClean="0"/>
              <a:t>gerektiren </a:t>
            </a:r>
            <a:r>
              <a:rPr lang="tr-TR" dirty="0"/>
              <a:t>eylemler şunlardır</a:t>
            </a:r>
            <a:r>
              <a:rPr lang="tr-TR" dirty="0" smtClean="0"/>
              <a:t>;</a:t>
            </a:r>
          </a:p>
          <a:p>
            <a:pPr marL="109728" indent="0">
              <a:buNone/>
            </a:pPr>
            <a:r>
              <a:rPr lang="tr-TR" dirty="0" smtClean="0"/>
              <a:t>a)Öğrenme </a:t>
            </a:r>
            <a:r>
              <a:rPr lang="tr-TR" dirty="0"/>
              <a:t>ve öğretme </a:t>
            </a:r>
            <a:r>
              <a:rPr lang="tr-TR" dirty="0" smtClean="0"/>
              <a:t>hürriyetini </a:t>
            </a:r>
            <a:r>
              <a:rPr lang="tr-TR" dirty="0"/>
              <a:t>engelleyici eylemlerde bulunmak</a:t>
            </a:r>
            <a:r>
              <a:rPr lang="tr-TR" dirty="0" smtClean="0"/>
              <a:t>,</a:t>
            </a:r>
          </a:p>
          <a:p>
            <a:pPr marL="109728" indent="0">
              <a:buNone/>
            </a:pPr>
            <a:r>
              <a:rPr lang="tr-TR" dirty="0"/>
              <a:t>ç</a:t>
            </a:r>
            <a:r>
              <a:rPr lang="tr-TR" dirty="0" smtClean="0"/>
              <a:t>) Yükseköğretim </a:t>
            </a:r>
            <a:r>
              <a:rPr lang="tr-TR" dirty="0"/>
              <a:t>kurumunda kişilerin şeref ve </a:t>
            </a:r>
            <a:r>
              <a:rPr lang="tr-TR" dirty="0" smtClean="0"/>
              <a:t>haysiyetini </a:t>
            </a:r>
            <a:r>
              <a:rPr lang="tr-TR" dirty="0"/>
              <a:t>zedeleyen sözlü veya yazılı eylemlerde </a:t>
            </a:r>
            <a:r>
              <a:rPr lang="tr-TR" dirty="0" smtClean="0"/>
              <a:t>bulunmak</a:t>
            </a:r>
            <a:r>
              <a:rPr lang="tr-TR" dirty="0"/>
              <a:t> </a:t>
            </a:r>
            <a:r>
              <a:rPr lang="tr-TR" dirty="0" smtClean="0"/>
              <a:t>(Madde-(6))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65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Yükseköğretim </a:t>
            </a:r>
            <a:r>
              <a:rPr lang="tr-TR" dirty="0"/>
              <a:t>kurumundan bir yarıyıl için </a:t>
            </a:r>
            <a:r>
              <a:rPr lang="tr-TR" dirty="0" smtClean="0"/>
              <a:t>uzaklaştırma </a:t>
            </a:r>
            <a:r>
              <a:rPr lang="tr-TR" dirty="0"/>
              <a:t>cezasını </a:t>
            </a:r>
            <a:r>
              <a:rPr lang="tr-TR" dirty="0" smtClean="0"/>
              <a:t>gerektiren </a:t>
            </a:r>
            <a:r>
              <a:rPr lang="tr-TR" dirty="0"/>
              <a:t>eylemler şunlardır</a:t>
            </a:r>
            <a:r>
              <a:rPr lang="tr-TR" dirty="0" smtClean="0"/>
              <a:t>;</a:t>
            </a:r>
          </a:p>
          <a:p>
            <a:pPr marL="109728" indent="0">
              <a:buNone/>
            </a:pPr>
            <a:r>
              <a:rPr lang="tr-TR" dirty="0"/>
              <a:t>a) </a:t>
            </a:r>
            <a:r>
              <a:rPr lang="tr-TR" dirty="0" smtClean="0"/>
              <a:t>Yükseköğretim </a:t>
            </a:r>
            <a:r>
              <a:rPr lang="tr-TR" dirty="0"/>
              <a:t>kurumu personeli ve öğrencilerini tehdit etmek,</a:t>
            </a:r>
          </a:p>
          <a:p>
            <a:pPr marL="109728" indent="0">
              <a:buNone/>
            </a:pPr>
            <a:r>
              <a:rPr lang="tr-TR" dirty="0"/>
              <a:t>b) </a:t>
            </a:r>
            <a:r>
              <a:rPr lang="tr-TR" dirty="0" smtClean="0"/>
              <a:t>Yükseköğretim </a:t>
            </a:r>
            <a:r>
              <a:rPr lang="tr-TR" dirty="0"/>
              <a:t>kurumlarında işgal ve benzeri fiillerle </a:t>
            </a:r>
            <a:r>
              <a:rPr lang="tr-TR" dirty="0" smtClean="0"/>
              <a:t>yükseköğretim </a:t>
            </a:r>
            <a:r>
              <a:rPr lang="tr-TR" dirty="0"/>
              <a:t>kurumunun hizmetlerini engelleyici </a:t>
            </a:r>
            <a:r>
              <a:rPr lang="tr-TR" dirty="0" smtClean="0"/>
              <a:t>eylemlerde bulunmak</a:t>
            </a:r>
            <a:r>
              <a:rPr lang="tr-TR" dirty="0"/>
              <a:t>,</a:t>
            </a:r>
          </a:p>
          <a:p>
            <a:pPr marL="109728" indent="0">
              <a:buNone/>
            </a:pPr>
            <a:r>
              <a:rPr lang="tr-TR" dirty="0"/>
              <a:t>c) Kurum personeli ve öğrencilerine fiili saldırıda bulunmak</a:t>
            </a:r>
            <a:r>
              <a:rPr lang="tr-TR" dirty="0" smtClean="0"/>
              <a:t>,</a:t>
            </a:r>
          </a:p>
          <a:p>
            <a:pPr marL="109728" indent="0">
              <a:buNone/>
            </a:pPr>
            <a:r>
              <a:rPr lang="tr-TR" dirty="0"/>
              <a:t>e) Sınavlarda kopya çekmek veya </a:t>
            </a:r>
            <a:r>
              <a:rPr lang="tr-TR" dirty="0" smtClean="0"/>
              <a:t>çektirmek,</a:t>
            </a:r>
          </a:p>
          <a:p>
            <a:pPr marL="109728" indent="0">
              <a:buNone/>
            </a:pPr>
            <a:r>
              <a:rPr lang="tr-TR" dirty="0" smtClean="0"/>
              <a:t>(Madde-(7))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9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Yükseköğretim </a:t>
            </a:r>
            <a:r>
              <a:rPr lang="tr-TR" dirty="0"/>
              <a:t>kurumundan iki yarıyıl için </a:t>
            </a:r>
            <a:r>
              <a:rPr lang="tr-TR" dirty="0" smtClean="0"/>
              <a:t>uzaklaştırma </a:t>
            </a:r>
            <a:r>
              <a:rPr lang="tr-TR" dirty="0"/>
              <a:t>cezasını </a:t>
            </a:r>
            <a:r>
              <a:rPr lang="tr-TR" dirty="0" smtClean="0"/>
              <a:t>gerektiren </a:t>
            </a:r>
            <a:r>
              <a:rPr lang="tr-TR" dirty="0"/>
              <a:t>eylemler şunlardır</a:t>
            </a:r>
            <a:r>
              <a:rPr lang="tr-TR" dirty="0" smtClean="0"/>
              <a:t>;</a:t>
            </a:r>
          </a:p>
          <a:p>
            <a:pPr marL="109728" indent="0">
              <a:buNone/>
            </a:pPr>
            <a:r>
              <a:rPr lang="tr-TR" dirty="0"/>
              <a:t>a) </a:t>
            </a:r>
            <a:r>
              <a:rPr lang="tr-TR" dirty="0" smtClean="0"/>
              <a:t>Yükseköğretim </a:t>
            </a:r>
            <a:r>
              <a:rPr lang="tr-TR" dirty="0"/>
              <a:t>kurumu görevlilerine karşı cebir ve şiddet kullanarak görevin yapılmasına engel olmak,</a:t>
            </a:r>
          </a:p>
          <a:p>
            <a:pPr marL="109728" indent="0">
              <a:buNone/>
            </a:pPr>
            <a:r>
              <a:rPr lang="tr-TR" dirty="0"/>
              <a:t>b) Öğrencilere karşı cebir ve şiddet kullanarak </a:t>
            </a:r>
            <a:r>
              <a:rPr lang="tr-TR" dirty="0" smtClean="0"/>
              <a:t>yükseköğretim </a:t>
            </a:r>
            <a:r>
              <a:rPr lang="tr-TR" dirty="0"/>
              <a:t>hizmetlerinden yararlanmalarını engellemek</a:t>
            </a:r>
            <a:r>
              <a:rPr lang="tr-TR" dirty="0" smtClean="0"/>
              <a:t>,</a:t>
            </a:r>
          </a:p>
          <a:p>
            <a:pPr marL="109728" indent="0">
              <a:buNone/>
            </a:pPr>
            <a:r>
              <a:rPr lang="tr-TR" dirty="0"/>
              <a:t>d) Sınavlarda tehditle kopya çekmek, kopya çeken öğrencilerin sınav salonundan çıkarılmasına engel olmak, kendi </a:t>
            </a:r>
            <a:r>
              <a:rPr lang="tr-TR" dirty="0" smtClean="0"/>
              <a:t>yerine başkasını </a:t>
            </a:r>
            <a:r>
              <a:rPr lang="tr-TR" dirty="0"/>
              <a:t>sınava sokmak veya başkasının yerine sınava girmek,</a:t>
            </a:r>
          </a:p>
          <a:p>
            <a:pPr marL="109728" indent="0">
              <a:buNone/>
            </a:pPr>
            <a:r>
              <a:rPr lang="tr-TR" dirty="0"/>
              <a:t>e) </a:t>
            </a:r>
            <a:r>
              <a:rPr lang="tr-TR" dirty="0" smtClean="0"/>
              <a:t>Yükseköğretim </a:t>
            </a:r>
            <a:r>
              <a:rPr lang="tr-TR" dirty="0"/>
              <a:t>kurumlarında cinsel tacizde </a:t>
            </a:r>
            <a:r>
              <a:rPr lang="tr-TR" dirty="0" smtClean="0"/>
              <a:t>bulunmak (Madde-(8))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13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Yükseköğretim </a:t>
            </a:r>
            <a:r>
              <a:rPr lang="tr-TR" dirty="0"/>
              <a:t>kurumundan çıkarma cezasını </a:t>
            </a:r>
            <a:r>
              <a:rPr lang="tr-TR" dirty="0" smtClean="0"/>
              <a:t>gerektiren </a:t>
            </a:r>
            <a:r>
              <a:rPr lang="tr-TR" dirty="0"/>
              <a:t>eylemler şunlardır</a:t>
            </a:r>
            <a:r>
              <a:rPr lang="tr-TR" dirty="0" smtClean="0"/>
              <a:t>;</a:t>
            </a:r>
          </a:p>
          <a:p>
            <a:pPr marL="109728" indent="0">
              <a:buNone/>
            </a:pPr>
            <a:r>
              <a:rPr lang="tr-TR" dirty="0" smtClean="0"/>
              <a:t>a)Mahkeme </a:t>
            </a:r>
            <a:r>
              <a:rPr lang="tr-TR" dirty="0"/>
              <a:t>kararıyla kesinleşmiş olmak kaydıyla, suç işlemek amacıyla örgüt kurmak, böyle bir örgütü yönetmek veya </a:t>
            </a:r>
            <a:r>
              <a:rPr lang="tr-TR" dirty="0" smtClean="0"/>
              <a:t>bu amaçla </a:t>
            </a:r>
            <a:r>
              <a:rPr lang="tr-TR" dirty="0"/>
              <a:t>kurulan örgüte üye olmak, üye olmamakla birlikte örgüt adına </a:t>
            </a:r>
            <a:r>
              <a:rPr lang="tr-TR" dirty="0" smtClean="0"/>
              <a:t>faaliyette </a:t>
            </a:r>
            <a:r>
              <a:rPr lang="tr-TR" dirty="0"/>
              <a:t>bulunmak veya yardım etmek,</a:t>
            </a:r>
          </a:p>
          <a:p>
            <a:pPr marL="109728" indent="0">
              <a:buNone/>
            </a:pPr>
            <a:r>
              <a:rPr lang="tr-TR" dirty="0"/>
              <a:t>b) </a:t>
            </a:r>
            <a:r>
              <a:rPr lang="tr-TR" dirty="0" smtClean="0"/>
              <a:t>Yükseköğretim </a:t>
            </a:r>
            <a:r>
              <a:rPr lang="tr-TR" dirty="0"/>
              <a:t>kurumlarında uyuşturucu veya uyarıcı maddeleri satmak, </a:t>
            </a:r>
            <a:r>
              <a:rPr lang="tr-TR" dirty="0" smtClean="0"/>
              <a:t>satın </a:t>
            </a:r>
            <a:r>
              <a:rPr lang="tr-TR" dirty="0"/>
              <a:t>almak, başkalarına vermek ve </a:t>
            </a:r>
            <a:r>
              <a:rPr lang="tr-TR" dirty="0" smtClean="0"/>
              <a:t>ticaretini </a:t>
            </a:r>
            <a:r>
              <a:rPr lang="tr-TR" dirty="0"/>
              <a:t>yapmak,</a:t>
            </a:r>
          </a:p>
          <a:p>
            <a:pPr marL="109728" indent="0">
              <a:buNone/>
            </a:pPr>
            <a:r>
              <a:rPr lang="tr-TR" dirty="0"/>
              <a:t>c) 6136 sayılı Ateşli Silahlar ve Bıçaklar ile Diğer Aletler Hakkında Kanuna aykırı olarak ateşli silahlarla, mermilerini ve </a:t>
            </a:r>
            <a:r>
              <a:rPr lang="tr-TR" dirty="0" smtClean="0"/>
              <a:t>bıçaklarla saldırı </a:t>
            </a:r>
            <a:r>
              <a:rPr lang="tr-TR" dirty="0"/>
              <a:t>ve savunmada kullanılmak üzere özel olarak yapılmış bulunan diğer aletleri, patlayıcı maddeleri kullanmak,</a:t>
            </a:r>
          </a:p>
          <a:p>
            <a:pPr marL="109728" indent="0">
              <a:buNone/>
            </a:pPr>
            <a:r>
              <a:rPr lang="tr-TR" dirty="0"/>
              <a:t>ç) Kişilerin vücudu üzerinde cinsel davranışlarda bulunmak </a:t>
            </a:r>
            <a:r>
              <a:rPr lang="tr-TR" dirty="0" smtClean="0"/>
              <a:t>suretiyle </a:t>
            </a:r>
            <a:r>
              <a:rPr lang="tr-TR" dirty="0"/>
              <a:t>cinsel dokunulmazlıklarını ihlal etmek</a:t>
            </a:r>
            <a:r>
              <a:rPr lang="tr-TR" dirty="0" smtClean="0"/>
              <a:t>. (Madde-(9))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1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Disiplin cezası verilmesine sebep olmuş bir eylemin tekerrüründe bir derece ağır ceza uygulanır</a:t>
            </a:r>
            <a:r>
              <a:rPr lang="tr-TR" dirty="0" smtClean="0"/>
              <a:t>. (Madde-(11))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5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4450" name="Picture 2" descr="http://freehdwall.info/wall/Robot-1920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3514" y="214290"/>
            <a:ext cx="6239209" cy="769441"/>
          </a:xfrm>
          <a:prstGeom prst="rect">
            <a:avLst/>
          </a:prstGeom>
        </p:spPr>
        <p:txBody>
          <a:bodyPr wrap="none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tr-TR" sz="4400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Mekatronik Mühendisliği</a:t>
            </a:r>
            <a:endParaRPr lang="en-IN" sz="4400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017" y="1114108"/>
            <a:ext cx="86439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</a:pPr>
            <a:r>
              <a:rPr lang="tr-TR" sz="2400" dirty="0" smtClean="0">
                <a:solidFill>
                  <a:srgbClr val="FFFF00"/>
                </a:solidFill>
              </a:rPr>
              <a:t>	Mekatronik</a:t>
            </a:r>
            <a:r>
              <a:rPr lang="tr-TR" sz="2400" dirty="0">
                <a:solidFill>
                  <a:srgbClr val="FFFF00"/>
                </a:solidFill>
              </a:rPr>
              <a:t>; makine, elektrik, elektronik, kontrol sistemleri teknolojisi programları ile bilgisayar yazılım bilim dallarının bir bütünlük içinde algılanmasına dayanan yeni bir bilim dalıdır. Mekatronik mühendisliği ise kısaca, mühendislik ilkeleri içinde makina, elektrik/elektronik mühendisliği ve bilgisayar teknolojisinin eş amaçlı tümleşik bir yapıda gerçekleştirilmesi ve uygulanması olarak tanımlanabilir. Bu üç mühendislik konusunun bir ürün üzerinde bütünleşmesi, M</a:t>
            </a:r>
            <a:r>
              <a:rPr lang="tr-TR" sz="2400" dirty="0" smtClean="0">
                <a:solidFill>
                  <a:srgbClr val="FFFF00"/>
                </a:solidFill>
              </a:rPr>
              <a:t>ekatronik </a:t>
            </a:r>
            <a:r>
              <a:rPr lang="tr-TR" sz="2400" dirty="0">
                <a:solidFill>
                  <a:srgbClr val="FFFF00"/>
                </a:solidFill>
              </a:rPr>
              <a:t>mühendisliğinin temel ilkesidir. Çağdaş M</a:t>
            </a:r>
            <a:r>
              <a:rPr lang="tr-TR" sz="2400" dirty="0" smtClean="0">
                <a:solidFill>
                  <a:srgbClr val="FFFF00"/>
                </a:solidFill>
              </a:rPr>
              <a:t>ekatronik </a:t>
            </a:r>
            <a:r>
              <a:rPr lang="tr-TR" sz="2400" dirty="0">
                <a:solidFill>
                  <a:srgbClr val="FFFF00"/>
                </a:solidFill>
              </a:rPr>
              <a:t>teknolojisi ürünleri, bir veya birkaç mikroişlemci çevresinde yerleştirilen </a:t>
            </a:r>
            <a:r>
              <a:rPr lang="tr-TR" sz="2400" dirty="0" err="1">
                <a:solidFill>
                  <a:srgbClr val="FFFF00"/>
                </a:solidFill>
              </a:rPr>
              <a:t>sensörler</a:t>
            </a:r>
            <a:r>
              <a:rPr lang="tr-TR" sz="2400" dirty="0">
                <a:solidFill>
                  <a:srgbClr val="FFFF00"/>
                </a:solidFill>
              </a:rPr>
              <a:t>, motor sistemleri ve tüm sistem veya makinayı merkezi veya dağınık yapıda denetleyebilen bilgisayar programlarından oluşmaktadır. </a:t>
            </a:r>
            <a:endParaRPr lang="en-US" sz="2400" dirty="0" smtClean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2925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Ders Kayıt</a:t>
            </a:r>
          </a:p>
        </p:txBody>
      </p:sp>
      <p:pic>
        <p:nvPicPr>
          <p:cNvPr id="4" name="Resim 3" descr="C:\Users\Mustafa Can\Desktop\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1554"/>
            <a:ext cx="5904656" cy="4525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8229600" cy="3669642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07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3" y="1556792"/>
            <a:ext cx="7145553" cy="4525962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81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 descr="C:\Users\Mustafa Can\Desktop\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2467959"/>
            <a:ext cx="5762625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8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C:\Users\Mustafa Can\Desktop\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2896"/>
            <a:ext cx="8229600" cy="2516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8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 descr="C:\Users\Mustafa Can\Desktop\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2610834"/>
            <a:ext cx="5762625" cy="226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5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 descr="C:\Users\Mustafa Can\Desktop\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2610834"/>
            <a:ext cx="5762625" cy="226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1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 descr="C:\Users\Mustafa Can\Desktop\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1872646"/>
            <a:ext cx="5762625" cy="374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7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2411760" y="1196752"/>
            <a:ext cx="4896544" cy="5188032"/>
          </a:xfrm>
        </p:spPr>
        <p:txBody>
          <a:bodyPr>
            <a:normAutofit lnSpcReduction="10000"/>
          </a:bodyPr>
          <a:lstStyle/>
          <a:p>
            <a:r>
              <a:rPr lang="tr-TR" sz="2200" u="sng" dirty="0">
                <a:hlinkClick r:id="rId3"/>
              </a:rPr>
              <a:t>bdandil@gmail.com</a:t>
            </a:r>
            <a:endParaRPr lang="tr-TR" sz="2200" u="sng" dirty="0"/>
          </a:p>
          <a:p>
            <a:r>
              <a:rPr lang="tr-TR" sz="2200" u="sng" dirty="0">
                <a:hlinkClick r:id="rId4"/>
              </a:rPr>
              <a:t>dr.koca.ahmet@gmail.com</a:t>
            </a:r>
            <a:endParaRPr lang="tr-TR" sz="2200" u="sng" dirty="0"/>
          </a:p>
          <a:p>
            <a:r>
              <a:rPr lang="tr-TR" sz="2200" u="sng" dirty="0">
                <a:hlinkClick r:id="rId5"/>
              </a:rPr>
              <a:t>mcavas23@hotmail.com</a:t>
            </a:r>
            <a:endParaRPr lang="tr-TR" sz="2200" u="sng" dirty="0"/>
          </a:p>
          <a:p>
            <a:r>
              <a:rPr lang="tr-TR" sz="2200" u="sng" dirty="0">
                <a:hlinkClick r:id="rId6"/>
              </a:rPr>
              <a:t>oaydogmus@gmail.com</a:t>
            </a:r>
            <a:endParaRPr lang="tr-TR" sz="2200" u="sng" dirty="0"/>
          </a:p>
          <a:p>
            <a:r>
              <a:rPr lang="tr-TR" sz="2200" u="sng" dirty="0">
                <a:hlinkClick r:id="rId7"/>
              </a:rPr>
              <a:t>fursar@gmail.com</a:t>
            </a:r>
            <a:endParaRPr lang="tr-TR" sz="2200" u="sng" dirty="0"/>
          </a:p>
          <a:p>
            <a:r>
              <a:rPr lang="tr-TR" sz="2200" u="sng" dirty="0">
                <a:hlinkClick r:id="rId8"/>
              </a:rPr>
              <a:t>caferbal@gmail.com</a:t>
            </a:r>
            <a:endParaRPr lang="tr-TR" sz="2200" u="sng" dirty="0"/>
          </a:p>
          <a:p>
            <a:r>
              <a:rPr lang="tr-TR" sz="2200" u="sng" dirty="0">
                <a:hlinkClick r:id="rId9"/>
              </a:rPr>
              <a:t>Gonca.ozmen@gmail.com</a:t>
            </a:r>
            <a:endParaRPr lang="tr-TR" sz="2200" u="sng" dirty="0"/>
          </a:p>
          <a:p>
            <a:r>
              <a:rPr lang="tr-TR" sz="2200" u="sng" dirty="0">
                <a:hlinkClick r:id="rId10"/>
              </a:rPr>
              <a:t>gurkankavuran@gmail.com</a:t>
            </a:r>
            <a:endParaRPr lang="tr-TR" sz="2200" u="sng" dirty="0"/>
          </a:p>
          <a:p>
            <a:r>
              <a:rPr lang="tr-TR" sz="2200" u="sng" dirty="0">
                <a:hlinkClick r:id="rId11"/>
              </a:rPr>
              <a:t>mrza49@gmail.com</a:t>
            </a:r>
            <a:endParaRPr lang="tr-TR" sz="2200" u="sng" dirty="0"/>
          </a:p>
          <a:p>
            <a:r>
              <a:rPr lang="tr-TR" sz="2200" u="sng" dirty="0">
                <a:hlinkClick r:id="rId12"/>
              </a:rPr>
              <a:t>denizkorkmaz17@gmail.com</a:t>
            </a:r>
            <a:endParaRPr lang="tr-TR" sz="2200" u="sng" dirty="0"/>
          </a:p>
          <a:p>
            <a:r>
              <a:rPr lang="tr-TR" sz="2200" u="sng" dirty="0">
                <a:hlinkClick r:id="rId13"/>
              </a:rPr>
              <a:t>halilymc@gmail.com</a:t>
            </a:r>
            <a:endParaRPr lang="tr-TR" sz="2200" u="sng" dirty="0"/>
          </a:p>
          <a:p>
            <a:r>
              <a:rPr lang="tr-TR" sz="2200" u="sng" dirty="0">
                <a:hlinkClick r:id="rId14"/>
              </a:rPr>
              <a:t>mustafacanbingol@gmail.com</a:t>
            </a:r>
            <a:endParaRPr lang="tr-TR" sz="2200" u="sng" dirty="0"/>
          </a:p>
          <a:p>
            <a:r>
              <a:rPr lang="en-US" sz="2200" u="sng" dirty="0" smtClean="0">
                <a:solidFill>
                  <a:srgbClr val="EC712C"/>
                </a:solidFill>
                <a:hlinkClick r:id="rId15"/>
              </a:rPr>
              <a:t>goksutass23@gmail.com</a:t>
            </a:r>
            <a:endParaRPr lang="tr-TR" sz="2200" u="sng" dirty="0" smtClean="0">
              <a:solidFill>
                <a:srgbClr val="EC712C"/>
              </a:solidFill>
            </a:endParaRPr>
          </a:p>
          <a:p>
            <a:r>
              <a:rPr lang="en-US" sz="2200" u="sng" dirty="0">
                <a:solidFill>
                  <a:srgbClr val="EC712C"/>
                </a:solidFill>
              </a:rPr>
              <a:t>narin.karabulut@hotmail.com</a:t>
            </a:r>
            <a:endParaRPr lang="tr-TR" sz="2200" u="sng" dirty="0">
              <a:solidFill>
                <a:srgbClr val="EC712C"/>
              </a:solidFill>
            </a:endParaRP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Hocalarımızın e-posta adresleri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29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4450" name="Picture 2" descr="http://freehdwall.info/wall/Robot-1920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728"/>
            <a:ext cx="9144000" cy="69741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50" y="214290"/>
            <a:ext cx="8750238" cy="769441"/>
          </a:xfrm>
          <a:prstGeom prst="rect">
            <a:avLst/>
          </a:prstGeom>
        </p:spPr>
        <p:txBody>
          <a:bodyPr wrap="square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tr-TR" sz="4400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Mekatronik Mühendisliği Amacı</a:t>
            </a:r>
            <a:endParaRPr lang="en-IN" sz="4400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522" y="1412776"/>
            <a:ext cx="8643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</a:pPr>
            <a:r>
              <a:rPr lang="tr-TR" sz="2800" dirty="0" smtClean="0">
                <a:solidFill>
                  <a:srgbClr val="FF0000"/>
                </a:solidFill>
              </a:rPr>
              <a:t>	Bölümümüz</a:t>
            </a:r>
            <a:r>
              <a:rPr lang="tr-TR" sz="2800" dirty="0">
                <a:solidFill>
                  <a:srgbClr val="FF0000"/>
                </a:solidFill>
              </a:rPr>
              <a:t>, elektrik-elektronik, makina ve bilgisayar sistemleri teknolojileri alanlarında uzmanlık kazanan, tasarım sürecini denetleyebilen ve yönlendirebilen, ilgili alanlarda gereksinim duyulan bilgiyi alıp kullanabilen ve özellikle bu bilgiyi ürün geliştirme sürecine aktarabilecek nitelikte M</a:t>
            </a:r>
            <a:r>
              <a:rPr lang="tr-TR" sz="2800" dirty="0" smtClean="0">
                <a:solidFill>
                  <a:srgbClr val="FF0000"/>
                </a:solidFill>
              </a:rPr>
              <a:t>ekatronik </a:t>
            </a:r>
            <a:r>
              <a:rPr lang="tr-TR" sz="2800" dirty="0">
                <a:solidFill>
                  <a:srgbClr val="FF0000"/>
                </a:solidFill>
              </a:rPr>
              <a:t>mühendisleri yetiştirmeyi amaçlamaktadır.</a:t>
            </a:r>
            <a:endParaRPr lang="en-US" sz="2800" dirty="0" smtClean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7186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576064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tr-TR" dirty="0" smtClean="0"/>
              <a:t>Teknoloji Fakültesi A Blok</a:t>
            </a: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Teknoloji Fakültesi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3"/>
            <a:ext cx="8579296" cy="384542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57200" y="1124744"/>
            <a:ext cx="807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Teknoloji Fakültesinde Mekatronik Mühendisliği öğrencilerinin ders işledikleri beş adet bina bulunmaktadır.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33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268760"/>
            <a:ext cx="6034616" cy="4525962"/>
          </a:xfr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Teknoloji Fakültesi B Blok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700" dirty="0"/>
              <a:t>İnşaat Mühendisliği Laboratuvarları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7482462" cy="42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3069</TotalTime>
  <Words>922</Words>
  <Application>Microsoft Office PowerPoint</Application>
  <PresentationFormat>Ekran Gösterisi (4:3)</PresentationFormat>
  <Paragraphs>133</Paragraphs>
  <Slides>58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6" baseType="lpstr">
      <vt:lpstr>Aharoni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Sunusu</vt:lpstr>
      <vt:lpstr>Fırat Üniversitesi</vt:lpstr>
      <vt:lpstr>Teknoloji Fakültesi</vt:lpstr>
      <vt:lpstr>PowerPoint Sunusu</vt:lpstr>
      <vt:lpstr>PowerPoint Sunusu</vt:lpstr>
      <vt:lpstr>PowerPoint Sunusu</vt:lpstr>
      <vt:lpstr>Teknoloji Fakültesi</vt:lpstr>
      <vt:lpstr>Teknoloji Fakültesi B Blok</vt:lpstr>
      <vt:lpstr>İnşaat Mühendisliği Laboratuvarları</vt:lpstr>
      <vt:lpstr>Metalurji ve Malzeme Mühendisliği Laboratuvarları</vt:lpstr>
      <vt:lpstr>Fen ve Edebiyat Fakültesi</vt:lpstr>
      <vt:lpstr>Enformatik Laboratuvarları</vt:lpstr>
      <vt:lpstr>Fırat Üniversitesi Teknoloji Fakültesi Mekatronik Mühendisliği</vt:lpstr>
      <vt:lpstr>Sitemizin Görünümü</vt:lpstr>
      <vt:lpstr>Bölümümüzün Personelleri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İdari Personeller</vt:lpstr>
      <vt:lpstr>PowerPoint Sunusu</vt:lpstr>
      <vt:lpstr>Bölümümüzün Komisyonları</vt:lpstr>
      <vt:lpstr>PowerPoint Sunusu</vt:lpstr>
      <vt:lpstr>PowerPoint Sunusu</vt:lpstr>
      <vt:lpstr>PowerPoint Sunusu</vt:lpstr>
      <vt:lpstr>Yönetmelik</vt:lpstr>
      <vt:lpstr>Yönetmeliğe Göre Öğrenci Görevleri</vt:lpstr>
      <vt:lpstr>Yönetmeliğe Göre Danışman Görevleri</vt:lpstr>
      <vt:lpstr>Diğer Yönetmelik Maddelerinin Bazıları</vt:lpstr>
      <vt:lpstr>PowerPoint Sunusu</vt:lpstr>
      <vt:lpstr>PowerPoint Sunusu</vt:lpstr>
      <vt:lpstr>Şu anda aktif olan Madde 40</vt:lpstr>
      <vt:lpstr>Disiplin Yönetmeliğinin Bazı Maddeleri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Ders Kayıt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Hocalarımızın e-posta adresleri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Mustafa Can</cp:lastModifiedBy>
  <cp:revision>172</cp:revision>
  <dcterms:created xsi:type="dcterms:W3CDTF">2013-01-15T16:56:41Z</dcterms:created>
  <dcterms:modified xsi:type="dcterms:W3CDTF">2018-09-26T13:18:22Z</dcterms:modified>
</cp:coreProperties>
</file>