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x-msvide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2"/>
  </p:notesMasterIdLst>
  <p:handoutMasterIdLst>
    <p:handoutMasterId r:id="rId43"/>
  </p:handoutMasterIdLst>
  <p:sldIdLst>
    <p:sldId id="256" r:id="rId5"/>
    <p:sldId id="258" r:id="rId6"/>
    <p:sldId id="267" r:id="rId7"/>
    <p:sldId id="259" r:id="rId8"/>
    <p:sldId id="268" r:id="rId9"/>
    <p:sldId id="269" r:id="rId10"/>
    <p:sldId id="270" r:id="rId11"/>
    <p:sldId id="300" r:id="rId12"/>
    <p:sldId id="293" r:id="rId13"/>
    <p:sldId id="271" r:id="rId14"/>
    <p:sldId id="294" r:id="rId15"/>
    <p:sldId id="272" r:id="rId16"/>
    <p:sldId id="273" r:id="rId17"/>
    <p:sldId id="274" r:id="rId18"/>
    <p:sldId id="275" r:id="rId19"/>
    <p:sldId id="295" r:id="rId20"/>
    <p:sldId id="276" r:id="rId21"/>
    <p:sldId id="296" r:id="rId22"/>
    <p:sldId id="277" r:id="rId23"/>
    <p:sldId id="278" r:id="rId24"/>
    <p:sldId id="279" r:id="rId25"/>
    <p:sldId id="280" r:id="rId26"/>
    <p:sldId id="281" r:id="rId27"/>
    <p:sldId id="282" r:id="rId28"/>
    <p:sldId id="283" r:id="rId29"/>
    <p:sldId id="297" r:id="rId30"/>
    <p:sldId id="284" r:id="rId31"/>
    <p:sldId id="285" r:id="rId32"/>
    <p:sldId id="298" r:id="rId33"/>
    <p:sldId id="286" r:id="rId34"/>
    <p:sldId id="288" r:id="rId35"/>
    <p:sldId id="289" r:id="rId36"/>
    <p:sldId id="287" r:id="rId37"/>
    <p:sldId id="290" r:id="rId38"/>
    <p:sldId id="299"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465" autoAdjust="0"/>
  </p:normalViewPr>
  <p:slideViewPr>
    <p:cSldViewPr snapToGrid="0">
      <p:cViewPr varScale="1">
        <p:scale>
          <a:sx n="67" d="100"/>
          <a:sy n="67" d="100"/>
        </p:scale>
        <p:origin x="642" y="66"/>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475077-A074-4E8C-B45E-964494945228}" type="datetimeFigureOut">
              <a:rPr lang="en-US"/>
              <a:t>2/28/2018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B48A4-4B96-49F4-8C25-4C9D06114B2C}" type="datetimeFigureOut">
              <a:rPr lang="en-US"/>
              <a:t>2/28/2018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403211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267911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13</a:t>
            </a:fld>
            <a:endParaRPr lang="en-US"/>
          </a:p>
        </p:txBody>
      </p:sp>
    </p:spTree>
    <p:extLst>
      <p:ext uri="{BB962C8B-B14F-4D97-AF65-F5344CB8AC3E}">
        <p14:creationId xmlns:p14="http://schemas.microsoft.com/office/powerpoint/2010/main" val="1249021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28117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2324801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375552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193248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3147666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576540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41289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21</a:t>
            </a:fld>
            <a:endParaRPr lang="en-US"/>
          </a:p>
        </p:txBody>
      </p:sp>
    </p:spTree>
    <p:extLst>
      <p:ext uri="{BB962C8B-B14F-4D97-AF65-F5344CB8AC3E}">
        <p14:creationId xmlns:p14="http://schemas.microsoft.com/office/powerpoint/2010/main" val="253433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a:t>
            </a:fld>
            <a:endParaRPr lang="en-US"/>
          </a:p>
        </p:txBody>
      </p:sp>
    </p:spTree>
    <p:extLst>
      <p:ext uri="{BB962C8B-B14F-4D97-AF65-F5344CB8AC3E}">
        <p14:creationId xmlns:p14="http://schemas.microsoft.com/office/powerpoint/2010/main" val="385503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22</a:t>
            </a:fld>
            <a:endParaRPr lang="en-US"/>
          </a:p>
        </p:txBody>
      </p:sp>
    </p:spTree>
    <p:extLst>
      <p:ext uri="{BB962C8B-B14F-4D97-AF65-F5344CB8AC3E}">
        <p14:creationId xmlns:p14="http://schemas.microsoft.com/office/powerpoint/2010/main" val="1367348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23</a:t>
            </a:fld>
            <a:endParaRPr lang="en-US"/>
          </a:p>
        </p:txBody>
      </p:sp>
    </p:spTree>
    <p:extLst>
      <p:ext uri="{BB962C8B-B14F-4D97-AF65-F5344CB8AC3E}">
        <p14:creationId xmlns:p14="http://schemas.microsoft.com/office/powerpoint/2010/main" val="724976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4055412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294326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1777521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406743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28</a:t>
            </a:fld>
            <a:endParaRPr lang="en-US"/>
          </a:p>
        </p:txBody>
      </p:sp>
    </p:spTree>
    <p:extLst>
      <p:ext uri="{BB962C8B-B14F-4D97-AF65-F5344CB8AC3E}">
        <p14:creationId xmlns:p14="http://schemas.microsoft.com/office/powerpoint/2010/main" val="1945321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3283771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2985520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64800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a:t>
            </a:fld>
            <a:endParaRPr lang="en-US"/>
          </a:p>
        </p:txBody>
      </p:sp>
    </p:spTree>
    <p:extLst>
      <p:ext uri="{BB962C8B-B14F-4D97-AF65-F5344CB8AC3E}">
        <p14:creationId xmlns:p14="http://schemas.microsoft.com/office/powerpoint/2010/main" val="2555468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3289941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69666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151475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1678771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36</a:t>
            </a:fld>
            <a:endParaRPr lang="en-US"/>
          </a:p>
        </p:txBody>
      </p:sp>
    </p:spTree>
    <p:extLst>
      <p:ext uri="{BB962C8B-B14F-4D97-AF65-F5344CB8AC3E}">
        <p14:creationId xmlns:p14="http://schemas.microsoft.com/office/powerpoint/2010/main" val="2147858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37</a:t>
            </a:fld>
            <a:endParaRPr lang="en-US"/>
          </a:p>
        </p:txBody>
      </p:sp>
    </p:spTree>
    <p:extLst>
      <p:ext uri="{BB962C8B-B14F-4D97-AF65-F5344CB8AC3E}">
        <p14:creationId xmlns:p14="http://schemas.microsoft.com/office/powerpoint/2010/main" val="25325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a:t>
            </a:fld>
            <a:endParaRPr lang="en-US"/>
          </a:p>
        </p:txBody>
      </p:sp>
    </p:spTree>
    <p:extLst>
      <p:ext uri="{BB962C8B-B14F-4D97-AF65-F5344CB8AC3E}">
        <p14:creationId xmlns:p14="http://schemas.microsoft.com/office/powerpoint/2010/main" val="104234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422344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8</a:t>
            </a:fld>
            <a:endParaRPr lang="en-US"/>
          </a:p>
        </p:txBody>
      </p:sp>
    </p:spTree>
    <p:extLst>
      <p:ext uri="{BB962C8B-B14F-4D97-AF65-F5344CB8AC3E}">
        <p14:creationId xmlns:p14="http://schemas.microsoft.com/office/powerpoint/2010/main" val="111488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9</a:t>
            </a:fld>
            <a:endParaRPr lang="en-US"/>
          </a:p>
        </p:txBody>
      </p:sp>
    </p:spTree>
    <p:extLst>
      <p:ext uri="{BB962C8B-B14F-4D97-AF65-F5344CB8AC3E}">
        <p14:creationId xmlns:p14="http://schemas.microsoft.com/office/powerpoint/2010/main" val="83915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10</a:t>
            </a:fld>
            <a:endParaRPr lang="en-US"/>
          </a:p>
        </p:txBody>
      </p:sp>
    </p:spTree>
    <p:extLst>
      <p:ext uri="{BB962C8B-B14F-4D97-AF65-F5344CB8AC3E}">
        <p14:creationId xmlns:p14="http://schemas.microsoft.com/office/powerpoint/2010/main" val="567459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your research in</a:t>
            </a:r>
            <a:r>
              <a:rPr lang="en-US" baseline="0" dirty="0" smtClean="0"/>
              <a:t> three to five points.</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11</a:t>
            </a:fld>
            <a:endParaRPr lang="en-US"/>
          </a:p>
        </p:txBody>
      </p:sp>
    </p:spTree>
    <p:extLst>
      <p:ext uri="{BB962C8B-B14F-4D97-AF65-F5344CB8AC3E}">
        <p14:creationId xmlns:p14="http://schemas.microsoft.com/office/powerpoint/2010/main" val="4175334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572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0" y="62103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09600" y="4740333"/>
            <a:ext cx="10972800" cy="1263534"/>
          </a:xfrm>
        </p:spPr>
        <p:txBody>
          <a:bodyPr anchor="ctr">
            <a:normAutofit/>
          </a:bodyPr>
          <a:lstStyle>
            <a:lvl1pPr algn="l">
              <a:defRPr sz="5800"/>
            </a:lvl1pPr>
          </a:lstStyle>
          <a:p>
            <a:r>
              <a:rPr lang="en-US" smtClean="0"/>
              <a:t>Click to edit Master title style</a:t>
            </a:r>
            <a:endParaRPr/>
          </a:p>
        </p:txBody>
      </p:sp>
      <p:sp>
        <p:nvSpPr>
          <p:cNvPr id="3" name="Subtitle 2"/>
          <p:cNvSpPr>
            <a:spLocks noGrp="1"/>
          </p:cNvSpPr>
          <p:nvPr>
            <p:ph type="subTitle" idx="1"/>
          </p:nvPr>
        </p:nvSpPr>
        <p:spPr>
          <a:xfrm>
            <a:off x="609600" y="6286500"/>
            <a:ext cx="10972800" cy="457200"/>
          </a:xfrm>
        </p:spPr>
        <p:txBody>
          <a:bodyPr anchor="ctr">
            <a:normAutofit/>
          </a:bodyPr>
          <a:lstStyle>
            <a:lvl1pPr marL="0" indent="0" algn="l">
              <a:spcBef>
                <a:spcPts val="0"/>
              </a:spcBef>
              <a:buNone/>
              <a:defRPr sz="18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pic>
        <p:nvPicPr>
          <p:cNvPr id="9" name="Picture 8" descr="Closeup of test tubes" title="Science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 y="0"/>
            <a:ext cx="12188952" cy="4571999"/>
          </a:xfrm>
          <a:prstGeom prst="rect">
            <a:avLst/>
          </a:prstGeom>
        </p:spPr>
      </p:pic>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402902D-A5F5-4D7D-AAA7-32469BA0BC4D}" type="datetimeFigureOut">
              <a:rPr lang="en-US"/>
              <a:t>2/28/2018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685800"/>
            <a:ext cx="8105775" cy="54863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402902D-A5F5-4D7D-AAA7-32469BA0BC4D}" type="datetimeFigureOut">
              <a:rPr lang="en-US"/>
              <a:t>2/28/2018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402902D-A5F5-4D7D-AAA7-32469BA0BC4D}" type="datetimeFigureOut">
              <a:rPr lang="en-US"/>
              <a:t>2/28/2018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0" y="57531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3153095"/>
            <a:ext cx="10972800" cy="2286000"/>
          </a:xfrm>
        </p:spPr>
        <p:txBody>
          <a:bodyPr anchor="b">
            <a:normAutofit/>
          </a:bodyPr>
          <a:lstStyle>
            <a:lvl1pPr>
              <a:defRPr sz="5800" b="0"/>
            </a:lvl1pPr>
          </a:lstStyle>
          <a:p>
            <a:r>
              <a:rPr lang="en-US" smtClean="0"/>
              <a:t>Click to edit Master title style</a:t>
            </a:r>
            <a:endParaRPr/>
          </a:p>
        </p:txBody>
      </p:sp>
      <p:sp>
        <p:nvSpPr>
          <p:cNvPr id="3" name="Text Placeholder 2"/>
          <p:cNvSpPr>
            <a:spLocks noGrp="1"/>
          </p:cNvSpPr>
          <p:nvPr>
            <p:ph type="body" idx="1"/>
          </p:nvPr>
        </p:nvSpPr>
        <p:spPr>
          <a:xfrm>
            <a:off x="603250" y="5864054"/>
            <a:ext cx="10972800" cy="450042"/>
          </a:xfrm>
        </p:spPr>
        <p:txBody>
          <a:bodyPr anchor="ctr"/>
          <a:lstStyle>
            <a:lvl1pPr marL="0" indent="0">
              <a:spcBef>
                <a:spcPts val="0"/>
              </a:spcBef>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6800"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373091"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402902D-A5F5-4D7D-AAA7-32469BA0BC4D}" type="datetimeFigureOut">
              <a:rPr lang="en-US"/>
              <a:t>2/28/2018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402902D-A5F5-4D7D-AAA7-32469BA0BC4D}" type="datetimeFigureOut">
              <a:rPr lang="en-US"/>
              <a:t>2/28/2018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402902D-A5F5-4D7D-AAA7-32469BA0BC4D}" type="datetimeFigureOut">
              <a:rPr lang="en-US"/>
              <a:t>2/28/2018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2902D-A5F5-4D7D-AAA7-32469BA0BC4D}" type="datetimeFigureOut">
              <a:rPr lang="en-US"/>
              <a:t>2/28/2018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smtClean="0"/>
              <a:t>Click to edit Master title style</a:t>
            </a:r>
            <a:endParaRP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smtClean="0"/>
              <a:t>Click to edit Master title style</a:t>
            </a:r>
            <a:endParaRPr/>
          </a:p>
        </p:txBody>
      </p:sp>
      <p:sp>
        <p:nvSpPr>
          <p:cNvPr id="3" name="Picture Placeholder 2"/>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0" y="13716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9486900" y="6394450"/>
            <a:ext cx="2324100"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0402902D-A5F5-4D7D-AAA7-32469BA0BC4D}" type="datetimeFigureOut">
              <a:rPr lang="en-US"/>
              <a:pPr/>
              <a:t>2/28/2018</a:t>
            </a:fld>
            <a:endParaRPr/>
          </a:p>
        </p:txBody>
      </p:sp>
      <p:sp>
        <p:nvSpPr>
          <p:cNvPr id="5" name="Footer Placeholder 4"/>
          <p:cNvSpPr>
            <a:spLocks noGrp="1"/>
          </p:cNvSpPr>
          <p:nvPr>
            <p:ph type="ftr" sz="quarter" idx="3"/>
          </p:nvPr>
        </p:nvSpPr>
        <p:spPr>
          <a:xfrm>
            <a:off x="809625" y="6394450"/>
            <a:ext cx="8134350"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endParaRPr/>
          </a:p>
        </p:txBody>
      </p:sp>
      <p:sp>
        <p:nvSpPr>
          <p:cNvPr id="6" name="Slide Number Placeholder 5"/>
          <p:cNvSpPr>
            <a:spLocks noGrp="1"/>
          </p:cNvSpPr>
          <p:nvPr>
            <p:ph type="sldNum" sz="quarter" idx="4"/>
          </p:nvPr>
        </p:nvSpPr>
        <p:spPr>
          <a:xfrm>
            <a:off x="85724" y="6394450"/>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5F4C9F40-B079-4B71-A627-7266DFEA7F03}" type="slidenum">
              <a:rPr/>
              <a:pPr/>
              <a:t>‹#›</a:t>
            </a:fld>
            <a:endParaRPr/>
          </a:p>
        </p:txBody>
      </p:sp>
    </p:spTree>
    <p:extLst>
      <p:ext uri="{BB962C8B-B14F-4D97-AF65-F5344CB8AC3E}">
        <p14:creationId xmlns:p14="http://schemas.microsoft.com/office/powerpoint/2010/main" val="12759584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tr-TR" dirty="0" smtClean="0"/>
              <a:t>AKIŞKANLAR DİNAMİĞİ</a:t>
            </a:r>
            <a:endParaRPr lang="en-US" dirty="0"/>
          </a:p>
        </p:txBody>
      </p:sp>
      <p:sp>
        <p:nvSpPr>
          <p:cNvPr id="3" name="Subtitle 2"/>
          <p:cNvSpPr>
            <a:spLocks noGrp="1"/>
          </p:cNvSpPr>
          <p:nvPr>
            <p:ph type="subTitle" idx="1"/>
          </p:nvPr>
        </p:nvSpPr>
        <p:spPr/>
        <p:txBody>
          <a:bodyPr/>
          <a:lstStyle/>
          <a:p>
            <a:r>
              <a:rPr lang="tr-TR" dirty="0" smtClean="0"/>
              <a:t>BÖLÜM 1-2 . AKIŞ TÜRLERİ ve AKIŞKAN ÖZELLİKLERİ</a:t>
            </a:r>
            <a:endParaRPr lang="en-US" dirty="0"/>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a:xfrm>
            <a:off x="1066799" y="1714500"/>
            <a:ext cx="5876925" cy="4457700"/>
          </a:xfrm>
        </p:spPr>
        <p:txBody>
          <a:bodyPr>
            <a:normAutofit/>
          </a:bodyPr>
          <a:lstStyle/>
          <a:p>
            <a:r>
              <a:rPr lang="tr-TR" dirty="0" smtClean="0"/>
              <a:t>4. </a:t>
            </a:r>
            <a:r>
              <a:rPr lang="tr-TR" dirty="0" err="1" smtClean="0"/>
              <a:t>Laminer</a:t>
            </a:r>
            <a:r>
              <a:rPr lang="tr-TR" dirty="0" smtClean="0"/>
              <a:t> ve türbülans akışlar:</a:t>
            </a:r>
          </a:p>
          <a:p>
            <a:r>
              <a:rPr lang="tr-TR" dirty="0" err="1" smtClean="0"/>
              <a:t>Laminer</a:t>
            </a:r>
            <a:r>
              <a:rPr lang="tr-TR" dirty="0" smtClean="0"/>
              <a:t> akış; Çalkantısız akışkan tabakaları ile ifade edilen çok düzenli akışkan hareketidir.</a:t>
            </a:r>
          </a:p>
          <a:p>
            <a:endParaRPr lang="tr-TR" dirty="0"/>
          </a:p>
          <a:p>
            <a:r>
              <a:rPr lang="tr-TR" dirty="0" smtClean="0"/>
              <a:t>Türbülanslı akış; Genellikle yüksek hızlarda görülen ve hız çalkantıları ile nitelendirilen çok düzensiz akışkan hareketidir.</a:t>
            </a:r>
          </a:p>
          <a:p>
            <a:endParaRPr lang="tr-TR" dirty="0" smtClean="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307" y="1452562"/>
            <a:ext cx="4823693" cy="2653032"/>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8307" y="4204969"/>
            <a:ext cx="4823693" cy="2653031"/>
          </a:xfrm>
          <a:prstGeom prst="rect">
            <a:avLst/>
          </a:prstGeom>
        </p:spPr>
      </p:pic>
    </p:spTree>
    <p:extLst>
      <p:ext uri="{BB962C8B-B14F-4D97-AF65-F5344CB8AC3E}">
        <p14:creationId xmlns:p14="http://schemas.microsoft.com/office/powerpoint/2010/main" val="285756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a:xfrm>
            <a:off x="1066799" y="1714500"/>
            <a:ext cx="5876925" cy="4457700"/>
          </a:xfrm>
        </p:spPr>
        <p:txBody>
          <a:bodyPr>
            <a:normAutofit/>
          </a:bodyPr>
          <a:lstStyle/>
          <a:p>
            <a:r>
              <a:rPr lang="tr-TR" dirty="0" smtClean="0"/>
              <a:t>4. </a:t>
            </a:r>
            <a:r>
              <a:rPr lang="tr-TR" dirty="0" err="1" smtClean="0"/>
              <a:t>Laminer</a:t>
            </a:r>
            <a:r>
              <a:rPr lang="tr-TR" dirty="0" smtClean="0"/>
              <a:t> ve türbülans akışlar:</a:t>
            </a:r>
          </a:p>
          <a:p>
            <a:endParaRPr lang="tr-TR" dirty="0" smtClean="0"/>
          </a:p>
        </p:txBody>
      </p:sp>
    </p:spTree>
    <p:extLst>
      <p:ext uri="{BB962C8B-B14F-4D97-AF65-F5344CB8AC3E}">
        <p14:creationId xmlns:p14="http://schemas.microsoft.com/office/powerpoint/2010/main" val="320828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5. Doğal ya da zorlanmış akışlar: Akış, akışkanın hareketini başlatan etkene bağlı olarak doğal ya da zorlanmış olarak nitelendirilebilir.</a:t>
            </a:r>
          </a:p>
          <a:p>
            <a:endParaRPr lang="tr-TR" dirty="0" smtClean="0"/>
          </a:p>
        </p:txBody>
      </p:sp>
    </p:spTree>
    <p:extLst>
      <p:ext uri="{BB962C8B-B14F-4D97-AF65-F5344CB8AC3E}">
        <p14:creationId xmlns:p14="http://schemas.microsoft.com/office/powerpoint/2010/main" val="427753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Zorlanmış akışta akışkan pompa ya da fan gibi dış etkenlerle hareketlendirilir.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863" y="1942236"/>
            <a:ext cx="7796212" cy="4435069"/>
          </a:xfrm>
          <a:prstGeom prst="rect">
            <a:avLst/>
          </a:prstGeom>
        </p:spPr>
      </p:pic>
    </p:spTree>
    <p:extLst>
      <p:ext uri="{BB962C8B-B14F-4D97-AF65-F5344CB8AC3E}">
        <p14:creationId xmlns:p14="http://schemas.microsoft.com/office/powerpoint/2010/main" val="159778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Doğal akışta ise akışkan hareketi, akışkanın yoğunluk farkı nedeniyle yukarı veya aşağı hareketinden kaynaklanır. </a:t>
            </a:r>
          </a:p>
          <a:p>
            <a:r>
              <a:rPr lang="tr-TR" dirty="0" smtClean="0"/>
              <a:t>NOT: Isınan akışkanın yoğunluğu azalır ve yukarıya doğru hareket eder.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048000"/>
            <a:ext cx="3810000" cy="3810000"/>
          </a:xfrm>
          <a:prstGeom prst="rect">
            <a:avLst/>
          </a:prstGeom>
        </p:spPr>
      </p:pic>
    </p:spTree>
    <p:extLst>
      <p:ext uri="{BB962C8B-B14F-4D97-AF65-F5344CB8AC3E}">
        <p14:creationId xmlns:p14="http://schemas.microsoft.com/office/powerpoint/2010/main" val="24378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6. Daimi (sürekli) veya daimi olmayan (süresiz) akış: </a:t>
            </a:r>
          </a:p>
          <a:p>
            <a:r>
              <a:rPr lang="tr-TR" dirty="0" smtClean="0"/>
              <a:t>Daimi; Herhangi bir noktadan zamanla hiçbir değişim olmayan akıştır. Tam tersi ise daimi olmaya akıştır.</a:t>
            </a:r>
          </a:p>
        </p:txBody>
      </p:sp>
      <p:pic>
        <p:nvPicPr>
          <p:cNvPr id="3074" name="Picture 2" descr="steady flow gif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562" y="3345646"/>
            <a:ext cx="4873625" cy="331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6. Daimi (sürekli) veya daimi olmayan (süreksiz) akış: </a:t>
            </a:r>
          </a:p>
        </p:txBody>
      </p:sp>
    </p:spTree>
    <p:extLst>
      <p:ext uri="{BB962C8B-B14F-4D97-AF65-F5344CB8AC3E}">
        <p14:creationId xmlns:p14="http://schemas.microsoft.com/office/powerpoint/2010/main" val="419083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7. Bir, iki ve üç boyutlu akışlar: Tipik bir akışta üç-boyutlu bir geometri ve hız söz konusudur.</a:t>
            </a:r>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175" y="2590799"/>
            <a:ext cx="4362450" cy="3877733"/>
          </a:xfrm>
          <a:prstGeom prst="rect">
            <a:avLst/>
          </a:prstGeom>
        </p:spPr>
      </p:pic>
    </p:spTree>
    <p:extLst>
      <p:ext uri="{BB962C8B-B14F-4D97-AF65-F5344CB8AC3E}">
        <p14:creationId xmlns:p14="http://schemas.microsoft.com/office/powerpoint/2010/main" val="79153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7. Bir, iki ve üç boyutlu akışlar:</a:t>
            </a:r>
            <a:endParaRPr lang="tr-TR" dirty="0"/>
          </a:p>
        </p:txBody>
      </p:sp>
    </p:spTree>
    <p:extLst>
      <p:ext uri="{BB962C8B-B14F-4D97-AF65-F5344CB8AC3E}">
        <p14:creationId xmlns:p14="http://schemas.microsoft.com/office/powerpoint/2010/main" val="379057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3. Tanımlar, Kavramlar</a:t>
            </a:r>
            <a:endParaRPr lang="en-US" dirty="0"/>
          </a:p>
        </p:txBody>
      </p:sp>
      <p:sp>
        <p:nvSpPr>
          <p:cNvPr id="3" name="Content Placeholder 2"/>
          <p:cNvSpPr>
            <a:spLocks noGrp="1"/>
          </p:cNvSpPr>
          <p:nvPr>
            <p:ph idx="1"/>
          </p:nvPr>
        </p:nvSpPr>
        <p:spPr>
          <a:xfrm>
            <a:off x="1066800" y="1714500"/>
            <a:ext cx="8077200" cy="4457700"/>
          </a:xfrm>
        </p:spPr>
        <p:txBody>
          <a:bodyPr>
            <a:normAutofit lnSpcReduction="10000"/>
          </a:bodyPr>
          <a:lstStyle/>
          <a:p>
            <a:r>
              <a:rPr lang="tr-TR" dirty="0" smtClean="0"/>
              <a:t>Yoğun Özellikler: Sistemin kütlesinden bağımsız özelliklerdir.</a:t>
            </a:r>
          </a:p>
          <a:p>
            <a:r>
              <a:rPr lang="tr-TR" dirty="0" smtClean="0"/>
              <a:t>Yaygın özellikler: Sistemin boyutuna veya büyüklüğüne bağlı özellikler</a:t>
            </a:r>
          </a:p>
          <a:p>
            <a:r>
              <a:rPr lang="tr-TR" dirty="0" smtClean="0"/>
              <a:t>Özgül Özellikler: Birim kütle başına verilen yaygın özelliklerdir.</a:t>
            </a:r>
          </a:p>
          <a:p>
            <a:r>
              <a:rPr lang="tr-TR" dirty="0" smtClean="0"/>
              <a:t>Yoğunluk: Birim hacmin kütlesidir </a:t>
            </a:r>
          </a:p>
          <a:p>
            <a:r>
              <a:rPr lang="tr-TR" dirty="0" smtClean="0"/>
              <a:t>Özgül Hacim: Yoğunluğun tersi olup birim kütlenin hacmidir.</a:t>
            </a:r>
          </a:p>
          <a:p>
            <a:r>
              <a:rPr lang="tr-TR" dirty="0" smtClean="0"/>
              <a:t>Bağıl yoğunluk: Bir maddenin yoğunluğunun, çok bilinen bir maddenin yoğunluğuna göre verilmesidir</a:t>
            </a:r>
          </a:p>
        </p:txBody>
      </p:sp>
      <p:pic>
        <p:nvPicPr>
          <p:cNvPr id="4" name="Resim 3"/>
          <p:cNvPicPr>
            <a:picLocks noChangeAspect="1"/>
          </p:cNvPicPr>
          <p:nvPr/>
        </p:nvPicPr>
        <p:blipFill>
          <a:blip r:embed="rId3"/>
          <a:stretch>
            <a:fillRect/>
          </a:stretch>
        </p:blipFill>
        <p:spPr>
          <a:xfrm>
            <a:off x="6200775" y="3943350"/>
            <a:ext cx="1733550" cy="457200"/>
          </a:xfrm>
          <a:prstGeom prst="rect">
            <a:avLst/>
          </a:prstGeom>
        </p:spPr>
      </p:pic>
      <p:pic>
        <p:nvPicPr>
          <p:cNvPr id="5" name="Resim 4"/>
          <p:cNvPicPr>
            <a:picLocks noChangeAspect="1"/>
          </p:cNvPicPr>
          <p:nvPr/>
        </p:nvPicPr>
        <p:blipFill>
          <a:blip r:embed="rId4"/>
          <a:stretch>
            <a:fillRect/>
          </a:stretch>
        </p:blipFill>
        <p:spPr>
          <a:xfrm>
            <a:off x="9144000" y="4710112"/>
            <a:ext cx="1495425" cy="295275"/>
          </a:xfrm>
          <a:prstGeom prst="rect">
            <a:avLst/>
          </a:prstGeom>
        </p:spPr>
      </p:pic>
      <p:pic>
        <p:nvPicPr>
          <p:cNvPr id="6" name="Resim 5"/>
          <p:cNvPicPr>
            <a:picLocks noChangeAspect="1"/>
          </p:cNvPicPr>
          <p:nvPr/>
        </p:nvPicPr>
        <p:blipFill>
          <a:blip r:embed="rId5"/>
          <a:stretch>
            <a:fillRect/>
          </a:stretch>
        </p:blipFill>
        <p:spPr>
          <a:xfrm>
            <a:off x="9144000" y="5307806"/>
            <a:ext cx="1028700" cy="561975"/>
          </a:xfrm>
          <a:prstGeom prst="rect">
            <a:avLst/>
          </a:prstGeom>
        </p:spPr>
      </p:pic>
    </p:spTree>
    <p:extLst>
      <p:ext uri="{BB962C8B-B14F-4D97-AF65-F5344CB8AC3E}">
        <p14:creationId xmlns:p14="http://schemas.microsoft.com/office/powerpoint/2010/main" val="130717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İçindekiler</a:t>
            </a:r>
            <a:endParaRPr lang="en-US" dirty="0"/>
          </a:p>
        </p:txBody>
      </p:sp>
      <p:sp>
        <p:nvSpPr>
          <p:cNvPr id="34" name="Line 51"/>
          <p:cNvSpPr>
            <a:spLocks noChangeShapeType="1"/>
          </p:cNvSpPr>
          <p:nvPr/>
        </p:nvSpPr>
        <p:spPr bwMode="auto">
          <a:xfrm>
            <a:off x="2209800" y="2155825"/>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5" name="Group 52"/>
          <p:cNvGrpSpPr>
            <a:grpSpLocks/>
          </p:cNvGrpSpPr>
          <p:nvPr/>
        </p:nvGrpSpPr>
        <p:grpSpPr bwMode="auto">
          <a:xfrm>
            <a:off x="1966913" y="2049463"/>
            <a:ext cx="182562" cy="182562"/>
            <a:chOff x="1239" y="1515"/>
            <a:chExt cx="115" cy="115"/>
          </a:xfrm>
        </p:grpSpPr>
        <p:sp>
          <p:nvSpPr>
            <p:cNvPr id="36" name="AutoShape 53"/>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37" name="AutoShape 54"/>
            <p:cNvSpPr>
              <a:spLocks noChangeArrowheads="1"/>
            </p:cNvSpPr>
            <p:nvPr/>
          </p:nvSpPr>
          <p:spPr bwMode="gray">
            <a:xfrm rot="18900000" flipH="1">
              <a:off x="1239" y="1515"/>
              <a:ext cx="115" cy="115"/>
            </a:xfrm>
            <a:prstGeom prst="rtTriangle">
              <a:avLst/>
            </a:prstGeom>
            <a:solidFill>
              <a:schemeClr val="accent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38" name="Text Box 55"/>
          <p:cNvSpPr txBox="1">
            <a:spLocks noChangeArrowheads="1"/>
          </p:cNvSpPr>
          <p:nvPr/>
        </p:nvSpPr>
        <p:spPr bwMode="auto">
          <a:xfrm>
            <a:off x="2219325" y="1752600"/>
            <a:ext cx="20304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en-US" altLang="ko-KR" sz="2000">
                <a:ea typeface="굴림" pitchFamily="50" charset="-128"/>
              </a:rPr>
              <a:t>1. </a:t>
            </a:r>
            <a:r>
              <a:rPr lang="tr-TR" altLang="ko-KR" sz="2000">
                <a:ea typeface="굴림" pitchFamily="50" charset="-128"/>
              </a:rPr>
              <a:t>Akışkan Nedir</a:t>
            </a:r>
            <a:endParaRPr lang="ko-KR" altLang="en-US" sz="2000">
              <a:ea typeface="굴림" pitchFamily="50" charset="-128"/>
            </a:endParaRPr>
          </a:p>
        </p:txBody>
      </p:sp>
      <p:sp>
        <p:nvSpPr>
          <p:cNvPr id="39" name="Line 57"/>
          <p:cNvSpPr>
            <a:spLocks noChangeShapeType="1"/>
          </p:cNvSpPr>
          <p:nvPr/>
        </p:nvSpPr>
        <p:spPr bwMode="auto">
          <a:xfrm>
            <a:off x="2209800" y="2921000"/>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40" name="Group 58"/>
          <p:cNvGrpSpPr>
            <a:grpSpLocks/>
          </p:cNvGrpSpPr>
          <p:nvPr/>
        </p:nvGrpSpPr>
        <p:grpSpPr bwMode="auto">
          <a:xfrm>
            <a:off x="1966913" y="2814638"/>
            <a:ext cx="182562" cy="182562"/>
            <a:chOff x="1239" y="1515"/>
            <a:chExt cx="115" cy="115"/>
          </a:xfrm>
        </p:grpSpPr>
        <p:sp>
          <p:nvSpPr>
            <p:cNvPr id="41" name="AutoShape 59"/>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42" name="AutoShape 60"/>
            <p:cNvSpPr>
              <a:spLocks noChangeArrowheads="1"/>
            </p:cNvSpPr>
            <p:nvPr/>
          </p:nvSpPr>
          <p:spPr bwMode="gray">
            <a:xfrm rot="18900000" flipH="1">
              <a:off x="1239" y="1515"/>
              <a:ext cx="115" cy="115"/>
            </a:xfrm>
            <a:prstGeom prst="rtTriangle">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43" name="Text Box 61"/>
          <p:cNvSpPr txBox="1">
            <a:spLocks noChangeArrowheads="1"/>
          </p:cNvSpPr>
          <p:nvPr/>
        </p:nvSpPr>
        <p:spPr bwMode="auto">
          <a:xfrm>
            <a:off x="2209800" y="2517775"/>
            <a:ext cx="1781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en-US" altLang="ko-KR" sz="2000">
                <a:ea typeface="굴림" pitchFamily="50" charset="-128"/>
              </a:rPr>
              <a:t>2. </a:t>
            </a:r>
            <a:r>
              <a:rPr lang="tr-TR" altLang="ko-KR" sz="2000">
                <a:ea typeface="굴림" pitchFamily="50" charset="-128"/>
              </a:rPr>
              <a:t>Akış Türleri</a:t>
            </a:r>
            <a:endParaRPr lang="en-US" altLang="ko-KR" sz="2000">
              <a:ea typeface="굴림" pitchFamily="50" charset="-128"/>
            </a:endParaRPr>
          </a:p>
        </p:txBody>
      </p:sp>
      <p:sp>
        <p:nvSpPr>
          <p:cNvPr id="44" name="Line 63"/>
          <p:cNvSpPr>
            <a:spLocks noChangeShapeType="1"/>
          </p:cNvSpPr>
          <p:nvPr/>
        </p:nvSpPr>
        <p:spPr bwMode="auto">
          <a:xfrm>
            <a:off x="2209800" y="3629025"/>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45" name="Group 64"/>
          <p:cNvGrpSpPr>
            <a:grpSpLocks/>
          </p:cNvGrpSpPr>
          <p:nvPr/>
        </p:nvGrpSpPr>
        <p:grpSpPr bwMode="auto">
          <a:xfrm>
            <a:off x="1966913" y="3522663"/>
            <a:ext cx="182562" cy="182562"/>
            <a:chOff x="1239" y="1515"/>
            <a:chExt cx="115" cy="115"/>
          </a:xfrm>
        </p:grpSpPr>
        <p:sp>
          <p:nvSpPr>
            <p:cNvPr id="46" name="AutoShape 65"/>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47" name="AutoShape 66"/>
            <p:cNvSpPr>
              <a:spLocks noChangeArrowheads="1"/>
            </p:cNvSpPr>
            <p:nvPr/>
          </p:nvSpPr>
          <p:spPr bwMode="gray">
            <a:xfrm rot="18900000" flipH="1">
              <a:off x="1239" y="1515"/>
              <a:ext cx="115" cy="115"/>
            </a:xfrm>
            <a:prstGeom prst="rtTriangle">
              <a:avLst/>
            </a:prstGeom>
            <a:solidFill>
              <a:schemeClr val="accent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48" name="Text Box 67"/>
          <p:cNvSpPr txBox="1">
            <a:spLocks noChangeArrowheads="1"/>
          </p:cNvSpPr>
          <p:nvPr/>
        </p:nvSpPr>
        <p:spPr bwMode="auto">
          <a:xfrm>
            <a:off x="2219325" y="3937000"/>
            <a:ext cx="14366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a:ea typeface="굴림" pitchFamily="50" charset="-128"/>
              </a:rPr>
              <a:t>4</a:t>
            </a:r>
            <a:r>
              <a:rPr lang="en-US" altLang="ko-KR" sz="2000">
                <a:ea typeface="굴림" pitchFamily="50" charset="-128"/>
              </a:rPr>
              <a:t>. </a:t>
            </a:r>
            <a:r>
              <a:rPr lang="tr-TR" altLang="ko-KR" sz="2000">
                <a:ea typeface="굴림" pitchFamily="50" charset="-128"/>
              </a:rPr>
              <a:t>Viskozite</a:t>
            </a:r>
            <a:endParaRPr lang="en-US" altLang="ko-KR" sz="2000">
              <a:ea typeface="굴림" pitchFamily="50" charset="-128"/>
            </a:endParaRPr>
          </a:p>
        </p:txBody>
      </p:sp>
      <p:sp>
        <p:nvSpPr>
          <p:cNvPr id="49" name="Line 69"/>
          <p:cNvSpPr>
            <a:spLocks noChangeShapeType="1"/>
          </p:cNvSpPr>
          <p:nvPr/>
        </p:nvSpPr>
        <p:spPr bwMode="auto">
          <a:xfrm>
            <a:off x="2209800" y="4391025"/>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50" name="Group 70"/>
          <p:cNvGrpSpPr>
            <a:grpSpLocks/>
          </p:cNvGrpSpPr>
          <p:nvPr/>
        </p:nvGrpSpPr>
        <p:grpSpPr bwMode="auto">
          <a:xfrm>
            <a:off x="1966913" y="4284663"/>
            <a:ext cx="182562" cy="182562"/>
            <a:chOff x="1239" y="1515"/>
            <a:chExt cx="115" cy="115"/>
          </a:xfrm>
        </p:grpSpPr>
        <p:sp>
          <p:nvSpPr>
            <p:cNvPr id="51" name="AutoShape 71"/>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52" name="AutoShape 72"/>
            <p:cNvSpPr>
              <a:spLocks noChangeArrowheads="1"/>
            </p:cNvSpPr>
            <p:nvPr/>
          </p:nvSpPr>
          <p:spPr bwMode="gray">
            <a:xfrm rot="18900000" flipH="1">
              <a:off x="1239" y="1515"/>
              <a:ext cx="115" cy="115"/>
            </a:xfrm>
            <a:prstGeom prst="rtTriangle">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53" name="Text Box 61"/>
          <p:cNvSpPr txBox="1">
            <a:spLocks noChangeArrowheads="1"/>
          </p:cNvSpPr>
          <p:nvPr/>
        </p:nvSpPr>
        <p:spPr bwMode="auto">
          <a:xfrm>
            <a:off x="2217738" y="3217863"/>
            <a:ext cx="27225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a:ea typeface="굴림" pitchFamily="50" charset="-128"/>
              </a:rPr>
              <a:t>3</a:t>
            </a:r>
            <a:r>
              <a:rPr lang="en-US" altLang="ko-KR" sz="2000">
                <a:ea typeface="굴림" pitchFamily="50" charset="-128"/>
              </a:rPr>
              <a:t>. </a:t>
            </a:r>
            <a:r>
              <a:rPr lang="tr-TR" altLang="ko-KR" sz="2000">
                <a:ea typeface="굴림" pitchFamily="50" charset="-128"/>
              </a:rPr>
              <a:t>Tanımlar, kavramlar</a:t>
            </a:r>
            <a:endParaRPr lang="en-US" altLang="ko-KR" sz="2000">
              <a:ea typeface="굴림" pitchFamily="50" charset="-128"/>
            </a:endParaRPr>
          </a:p>
        </p:txBody>
      </p:sp>
      <p:sp>
        <p:nvSpPr>
          <p:cNvPr id="54" name="Text Box 73"/>
          <p:cNvSpPr txBox="1">
            <a:spLocks noChangeArrowheads="1"/>
          </p:cNvSpPr>
          <p:nvPr/>
        </p:nvSpPr>
        <p:spPr bwMode="auto">
          <a:xfrm>
            <a:off x="2270125" y="5443538"/>
            <a:ext cx="13763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a:ea typeface="굴림" pitchFamily="50" charset="-128"/>
              </a:rPr>
              <a:t>6</a:t>
            </a:r>
            <a:r>
              <a:rPr lang="en-US" altLang="ko-KR" sz="2000">
                <a:ea typeface="굴림" pitchFamily="50" charset="-128"/>
              </a:rPr>
              <a:t>. </a:t>
            </a:r>
            <a:r>
              <a:rPr lang="tr-TR" altLang="ko-KR" sz="2000">
                <a:ea typeface="굴림" pitchFamily="50" charset="-128"/>
              </a:rPr>
              <a:t>Kılcallık</a:t>
            </a:r>
            <a:endParaRPr lang="en-US" altLang="ko-KR" sz="2000">
              <a:ea typeface="굴림" pitchFamily="50" charset="-128"/>
            </a:endParaRPr>
          </a:p>
        </p:txBody>
      </p:sp>
      <p:sp>
        <p:nvSpPr>
          <p:cNvPr id="55" name="Line 69"/>
          <p:cNvSpPr>
            <a:spLocks noChangeShapeType="1"/>
          </p:cNvSpPr>
          <p:nvPr/>
        </p:nvSpPr>
        <p:spPr bwMode="auto">
          <a:xfrm>
            <a:off x="2209800" y="5141913"/>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56" name="Group 70"/>
          <p:cNvGrpSpPr>
            <a:grpSpLocks/>
          </p:cNvGrpSpPr>
          <p:nvPr/>
        </p:nvGrpSpPr>
        <p:grpSpPr bwMode="auto">
          <a:xfrm>
            <a:off x="1966913" y="5035550"/>
            <a:ext cx="182562" cy="182563"/>
            <a:chOff x="1239" y="1515"/>
            <a:chExt cx="115" cy="115"/>
          </a:xfrm>
        </p:grpSpPr>
        <p:sp>
          <p:nvSpPr>
            <p:cNvPr id="57" name="AutoShape 71"/>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58" name="AutoShape 72"/>
            <p:cNvSpPr>
              <a:spLocks noChangeArrowheads="1"/>
            </p:cNvSpPr>
            <p:nvPr/>
          </p:nvSpPr>
          <p:spPr bwMode="gray">
            <a:xfrm rot="18900000" flipH="1">
              <a:off x="1239" y="1515"/>
              <a:ext cx="115" cy="115"/>
            </a:xfrm>
            <a:prstGeom prst="rtTriangle">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59" name="Text Box 73"/>
          <p:cNvSpPr txBox="1">
            <a:spLocks noChangeArrowheads="1"/>
          </p:cNvSpPr>
          <p:nvPr/>
        </p:nvSpPr>
        <p:spPr bwMode="auto">
          <a:xfrm>
            <a:off x="2209800" y="4738688"/>
            <a:ext cx="21018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a:ea typeface="굴림" pitchFamily="50" charset="-128"/>
              </a:rPr>
              <a:t>5</a:t>
            </a:r>
            <a:r>
              <a:rPr lang="en-US" altLang="ko-KR" sz="2000">
                <a:ea typeface="굴림" pitchFamily="50" charset="-128"/>
              </a:rPr>
              <a:t>. </a:t>
            </a:r>
            <a:r>
              <a:rPr lang="tr-TR" altLang="ko-KR" sz="2000">
                <a:ea typeface="굴림" pitchFamily="50" charset="-128"/>
              </a:rPr>
              <a:t>Yüzey Gerilimi</a:t>
            </a:r>
            <a:endParaRPr lang="en-US" altLang="ko-KR" sz="2000">
              <a:ea typeface="굴림" pitchFamily="50" charset="-128"/>
            </a:endParaRPr>
          </a:p>
        </p:txBody>
      </p:sp>
      <p:sp>
        <p:nvSpPr>
          <p:cNvPr id="60" name="Line 69"/>
          <p:cNvSpPr>
            <a:spLocks noChangeShapeType="1"/>
          </p:cNvSpPr>
          <p:nvPr/>
        </p:nvSpPr>
        <p:spPr bwMode="auto">
          <a:xfrm>
            <a:off x="2209800" y="5857875"/>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61" name="Group 70"/>
          <p:cNvGrpSpPr>
            <a:grpSpLocks/>
          </p:cNvGrpSpPr>
          <p:nvPr/>
        </p:nvGrpSpPr>
        <p:grpSpPr bwMode="auto">
          <a:xfrm>
            <a:off x="1966913" y="5751513"/>
            <a:ext cx="182562" cy="182562"/>
            <a:chOff x="1239" y="1515"/>
            <a:chExt cx="115" cy="115"/>
          </a:xfrm>
        </p:grpSpPr>
        <p:sp>
          <p:nvSpPr>
            <p:cNvPr id="62" name="AutoShape 71"/>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63" name="AutoShape 72"/>
            <p:cNvSpPr>
              <a:spLocks noChangeArrowheads="1"/>
            </p:cNvSpPr>
            <p:nvPr/>
          </p:nvSpPr>
          <p:spPr bwMode="gray">
            <a:xfrm rot="18900000" flipH="1">
              <a:off x="1239" y="1515"/>
              <a:ext cx="115" cy="115"/>
            </a:xfrm>
            <a:prstGeom prst="rtTriangle">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33" name="Text Box 73"/>
          <p:cNvSpPr txBox="1">
            <a:spLocks noChangeArrowheads="1"/>
          </p:cNvSpPr>
          <p:nvPr/>
        </p:nvSpPr>
        <p:spPr bwMode="auto">
          <a:xfrm>
            <a:off x="2270125" y="6200748"/>
            <a:ext cx="28075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dirty="0" smtClean="0">
                <a:ea typeface="굴림" pitchFamily="50" charset="-128"/>
              </a:rPr>
              <a:t>7</a:t>
            </a:r>
            <a:r>
              <a:rPr lang="en-US" altLang="ko-KR" sz="2000" dirty="0" smtClean="0">
                <a:ea typeface="굴림" pitchFamily="50" charset="-128"/>
              </a:rPr>
              <a:t>. </a:t>
            </a:r>
            <a:r>
              <a:rPr lang="tr-TR" altLang="ko-KR" sz="2000" dirty="0" smtClean="0">
                <a:ea typeface="굴림" pitchFamily="50" charset="-128"/>
              </a:rPr>
              <a:t>Örnek Problemler </a:t>
            </a:r>
            <a:r>
              <a:rPr lang="tr-TR" altLang="ko-KR" sz="2000" smtClean="0">
                <a:ea typeface="굴림" pitchFamily="50" charset="-128"/>
              </a:rPr>
              <a:t>(1)</a:t>
            </a:r>
            <a:endParaRPr lang="en-US" altLang="ko-KR" sz="2000" dirty="0">
              <a:ea typeface="굴림" pitchFamily="50" charset="-128"/>
            </a:endParaRPr>
          </a:p>
        </p:txBody>
      </p:sp>
      <p:sp>
        <p:nvSpPr>
          <p:cNvPr id="64" name="Line 69"/>
          <p:cNvSpPr>
            <a:spLocks noChangeShapeType="1"/>
          </p:cNvSpPr>
          <p:nvPr/>
        </p:nvSpPr>
        <p:spPr bwMode="auto">
          <a:xfrm>
            <a:off x="2209800" y="6615085"/>
            <a:ext cx="4800600" cy="0"/>
          </a:xfrm>
          <a:prstGeom prst="line">
            <a:avLst/>
          </a:prstGeom>
          <a:noFill/>
          <a:ln w="25400">
            <a:solidFill>
              <a:srgbClr val="5F5F5F"/>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65" name="Group 70"/>
          <p:cNvGrpSpPr>
            <a:grpSpLocks/>
          </p:cNvGrpSpPr>
          <p:nvPr/>
        </p:nvGrpSpPr>
        <p:grpSpPr bwMode="auto">
          <a:xfrm>
            <a:off x="1966913" y="6508723"/>
            <a:ext cx="182562" cy="182562"/>
            <a:chOff x="1239" y="1515"/>
            <a:chExt cx="115" cy="115"/>
          </a:xfrm>
        </p:grpSpPr>
        <p:sp>
          <p:nvSpPr>
            <p:cNvPr id="66" name="AutoShape 71"/>
            <p:cNvSpPr>
              <a:spLocks noChangeArrowheads="1"/>
            </p:cNvSpPr>
            <p:nvPr/>
          </p:nvSpPr>
          <p:spPr bwMode="gray">
            <a:xfrm rot="2700000">
              <a:off x="1239" y="1515"/>
              <a:ext cx="115" cy="115"/>
            </a:xfrm>
            <a:prstGeom prst="rtTriangle">
              <a:avLst/>
            </a:prstGeom>
            <a:solidFill>
              <a:srgbClr val="808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sp>
          <p:nvSpPr>
            <p:cNvPr id="67" name="AutoShape 72"/>
            <p:cNvSpPr>
              <a:spLocks noChangeArrowheads="1"/>
            </p:cNvSpPr>
            <p:nvPr/>
          </p:nvSpPr>
          <p:spPr bwMode="gray">
            <a:xfrm rot="18900000" flipH="1">
              <a:off x="1239" y="1515"/>
              <a:ext cx="115" cy="115"/>
            </a:xfrm>
            <a:prstGeom prst="rtTriangle">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lgn="ctr" eaLnBrk="1" hangingPunct="1">
                <a:spcBef>
                  <a:spcPct val="0"/>
                </a:spcBef>
                <a:buClrTx/>
                <a:buFontTx/>
                <a:buNone/>
              </a:pPr>
              <a:endParaRPr lang="tr-TR" altLang="tr-TR" sz="1600"/>
            </a:p>
          </p:txBody>
        </p:sp>
      </p:grpSp>
      <p:sp>
        <p:nvSpPr>
          <p:cNvPr id="68" name="Line 63"/>
          <p:cNvSpPr>
            <a:spLocks noChangeShapeType="1"/>
          </p:cNvSpPr>
          <p:nvPr/>
        </p:nvSpPr>
        <p:spPr bwMode="auto">
          <a:xfrm>
            <a:off x="762000" y="3633781"/>
            <a:ext cx="6248400" cy="0"/>
          </a:xfrm>
          <a:prstGeom prst="line">
            <a:avLst/>
          </a:prstGeom>
          <a:noFill/>
          <a:ln w="53975">
            <a:solidFill>
              <a:srgbClr val="5F5F5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9" name="Text Box 67"/>
          <p:cNvSpPr txBox="1">
            <a:spLocks noChangeArrowheads="1"/>
          </p:cNvSpPr>
          <p:nvPr/>
        </p:nvSpPr>
        <p:spPr bwMode="auto">
          <a:xfrm rot="16200000">
            <a:off x="420097" y="2567128"/>
            <a:ext cx="14496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dirty="0" smtClean="0">
                <a:ea typeface="굴림" pitchFamily="50" charset="-128"/>
              </a:rPr>
              <a:t>1. HAFTA1</a:t>
            </a:r>
            <a:endParaRPr lang="en-US" altLang="ko-KR" sz="2000" dirty="0">
              <a:ea typeface="굴림" pitchFamily="50" charset="-128"/>
            </a:endParaRPr>
          </a:p>
        </p:txBody>
      </p:sp>
      <p:sp>
        <p:nvSpPr>
          <p:cNvPr id="70" name="Text Box 67"/>
          <p:cNvSpPr txBox="1">
            <a:spLocks noChangeArrowheads="1"/>
          </p:cNvSpPr>
          <p:nvPr/>
        </p:nvSpPr>
        <p:spPr bwMode="auto">
          <a:xfrm rot="16200000">
            <a:off x="420097" y="4216781"/>
            <a:ext cx="14496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dirty="0" smtClean="0">
                <a:ea typeface="굴림" pitchFamily="50" charset="-128"/>
              </a:rPr>
              <a:t>1. HAFTA2</a:t>
            </a:r>
            <a:endParaRPr lang="en-US" altLang="ko-KR" sz="2000" dirty="0">
              <a:ea typeface="굴림" pitchFamily="50" charset="-128"/>
            </a:endParaRPr>
          </a:p>
        </p:txBody>
      </p:sp>
      <p:sp>
        <p:nvSpPr>
          <p:cNvPr id="71" name="Line 63"/>
          <p:cNvSpPr>
            <a:spLocks noChangeShapeType="1"/>
          </p:cNvSpPr>
          <p:nvPr/>
        </p:nvSpPr>
        <p:spPr bwMode="auto">
          <a:xfrm>
            <a:off x="762000" y="5138738"/>
            <a:ext cx="6248400" cy="0"/>
          </a:xfrm>
          <a:prstGeom prst="line">
            <a:avLst/>
          </a:prstGeom>
          <a:noFill/>
          <a:ln w="53975">
            <a:solidFill>
              <a:srgbClr val="5F5F5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2" name="Text Box 67"/>
          <p:cNvSpPr txBox="1">
            <a:spLocks noChangeArrowheads="1"/>
          </p:cNvSpPr>
          <p:nvPr/>
        </p:nvSpPr>
        <p:spPr bwMode="auto">
          <a:xfrm rot="16200000">
            <a:off x="420097" y="5714957"/>
            <a:ext cx="14496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b="1">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400" b="1">
                <a:solidFill>
                  <a:schemeClr val="tx1"/>
                </a:solidFill>
                <a:latin typeface="Times New Roman" panose="02020603050405020304" pitchFamily="18" charset="0"/>
              </a:defRPr>
            </a:lvl2pPr>
            <a:lvl3pPr marL="1143000" indent="-228600">
              <a:spcBef>
                <a:spcPct val="20000"/>
              </a:spcBef>
              <a:buClr>
                <a:schemeClr val="tx1"/>
              </a:buClr>
              <a:buChar char="•"/>
              <a:defRPr sz="2000" b="1">
                <a:solidFill>
                  <a:schemeClr val="tx1"/>
                </a:solidFill>
                <a:latin typeface="Times New Roman" panose="02020603050405020304" pitchFamily="18" charset="0"/>
              </a:defRPr>
            </a:lvl3pPr>
            <a:lvl4pPr marL="1600200" indent="-228600">
              <a:spcBef>
                <a:spcPct val="20000"/>
              </a:spcBef>
              <a:buChar char="–"/>
              <a:defRPr b="1">
                <a:solidFill>
                  <a:schemeClr val="tx1"/>
                </a:solidFill>
                <a:latin typeface="Times New Roman" panose="02020603050405020304" pitchFamily="18" charset="0"/>
              </a:defRPr>
            </a:lvl4pPr>
            <a:lvl5pPr marL="2057400" indent="-228600">
              <a:spcBef>
                <a:spcPct val="20000"/>
              </a:spcBef>
              <a:buChar char="»"/>
              <a:defRPr b="1">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b="1">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b="1">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b="1">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b="1">
                <a:solidFill>
                  <a:schemeClr val="tx1"/>
                </a:solidFill>
                <a:latin typeface="Times New Roman" panose="02020603050405020304" pitchFamily="18" charset="0"/>
              </a:defRPr>
            </a:lvl9pPr>
          </a:lstStyle>
          <a:p>
            <a:pPr>
              <a:spcBef>
                <a:spcPct val="0"/>
              </a:spcBef>
              <a:buClrTx/>
              <a:buFontTx/>
              <a:buNone/>
            </a:pPr>
            <a:r>
              <a:rPr lang="tr-TR" altLang="ko-KR" sz="2000" dirty="0" smtClean="0">
                <a:ea typeface="굴림" pitchFamily="50" charset="-128"/>
              </a:rPr>
              <a:t>2. HAFTA1</a:t>
            </a:r>
            <a:endParaRPr lang="en-US" altLang="ko-KR" sz="2000" dirty="0">
              <a:ea typeface="굴림" pitchFamily="50" charset="-128"/>
            </a:endParaRPr>
          </a:p>
        </p:txBody>
      </p:sp>
    </p:spTree>
    <p:extLst>
      <p:ext uri="{BB962C8B-B14F-4D97-AF65-F5344CB8AC3E}">
        <p14:creationId xmlns:p14="http://schemas.microsoft.com/office/powerpoint/2010/main" val="234996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3. Tanımlar, Kavramlar</a:t>
            </a:r>
            <a:endParaRPr lang="en-US" dirty="0"/>
          </a:p>
        </p:txBody>
      </p:sp>
      <p:sp>
        <p:nvSpPr>
          <p:cNvPr id="3" name="Content Placeholder 2"/>
          <p:cNvSpPr>
            <a:spLocks noGrp="1"/>
          </p:cNvSpPr>
          <p:nvPr>
            <p:ph idx="1"/>
          </p:nvPr>
        </p:nvSpPr>
        <p:spPr>
          <a:xfrm>
            <a:off x="1066799" y="1714500"/>
            <a:ext cx="7791451" cy="4457700"/>
          </a:xfrm>
        </p:spPr>
        <p:txBody>
          <a:bodyPr>
            <a:normAutofit fontScale="92500" lnSpcReduction="20000"/>
          </a:bodyPr>
          <a:lstStyle/>
          <a:p>
            <a:r>
              <a:rPr lang="tr-TR" dirty="0" smtClean="0"/>
              <a:t>Buhar Basıncı: Bir saf maddenin verilen bir sıcaklıkta faz dengesindeki buharın yaptığı basınçtır. </a:t>
            </a:r>
          </a:p>
          <a:p>
            <a:r>
              <a:rPr lang="tr-TR" dirty="0" smtClean="0"/>
              <a:t>Kısmi Basınç: Başka gazlarla karışım halinde bulunan bir gaz veya buharın basıncı olarak tanımlanır. Örneğin atmosferik havada kuru hava ile su buharının karışımı vardır. Atmosferik basınç kuru hava ile su buharının kısmi basınçlarının toplamıdır.</a:t>
            </a:r>
          </a:p>
          <a:p>
            <a:r>
              <a:rPr lang="tr-TR" dirty="0" err="1" smtClean="0"/>
              <a:t>Kavitasyon</a:t>
            </a:r>
            <a:r>
              <a:rPr lang="tr-TR" dirty="0" smtClean="0"/>
              <a:t>: Bazı sıvı akışlı sistemlerde sıvı basıncı buhar basıncının altına düşer ve öngörülmeyen bir buharlaşma balar. Su içerisinde buhar kabarcıkları oluşur. Bunlara «</a:t>
            </a:r>
            <a:r>
              <a:rPr lang="tr-TR" dirty="0" err="1" smtClean="0"/>
              <a:t>kavitasyon</a:t>
            </a:r>
            <a:r>
              <a:rPr lang="tr-TR" dirty="0" smtClean="0"/>
              <a:t> </a:t>
            </a:r>
            <a:r>
              <a:rPr lang="tr-TR" dirty="0" err="1" smtClean="0"/>
              <a:t>kabarıckları</a:t>
            </a:r>
            <a:r>
              <a:rPr lang="tr-TR" dirty="0" smtClean="0"/>
              <a:t>» denilir. Bu kabarcıklar düşük basınçlı bölgeden uzaklaştığında aşırı yüksek basınç dalgaları oluşturarak tekrar sıvı hale geçerler. Bu da malzemede bozulmalara neden olur. Bu olaya «</a:t>
            </a:r>
            <a:r>
              <a:rPr lang="tr-TR" dirty="0" err="1" smtClean="0"/>
              <a:t>kavitasyon</a:t>
            </a:r>
            <a:r>
              <a:rPr lang="tr-TR" dirty="0" smtClean="0"/>
              <a:t>» denilir ve istenmeyen bir durumdur. Özellikle türbin ve pompa gibi elemanlarda görülür.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250" y="2443163"/>
            <a:ext cx="3048000" cy="2286000"/>
          </a:xfrm>
          <a:prstGeom prst="rect">
            <a:avLst/>
          </a:prstGeom>
        </p:spPr>
      </p:pic>
    </p:spTree>
    <p:extLst>
      <p:ext uri="{BB962C8B-B14F-4D97-AF65-F5344CB8AC3E}">
        <p14:creationId xmlns:p14="http://schemas.microsoft.com/office/powerpoint/2010/main" val="1895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3. Tanımlar, Kavramlar</a:t>
            </a:r>
            <a:endParaRPr lang="en-US" dirty="0"/>
          </a:p>
        </p:txBody>
      </p:sp>
      <p:sp>
        <p:nvSpPr>
          <p:cNvPr id="3" name="Content Placeholder 2"/>
          <p:cNvSpPr>
            <a:spLocks noGrp="1"/>
          </p:cNvSpPr>
          <p:nvPr>
            <p:ph idx="1"/>
          </p:nvPr>
        </p:nvSpPr>
        <p:spPr>
          <a:xfrm>
            <a:off x="1066799" y="1714500"/>
            <a:ext cx="10058401" cy="4457700"/>
          </a:xfrm>
        </p:spPr>
        <p:txBody>
          <a:bodyPr>
            <a:normAutofit/>
          </a:bodyPr>
          <a:lstStyle/>
          <a:p>
            <a:r>
              <a:rPr lang="tr-TR" dirty="0" smtClean="0"/>
              <a:t>Hacimsel genleşme katsayısı: Bir akışkanın sıcaklığı veya basıncı değiştiğinde hacmi de değişir. Bu değişimi akışkanlarda gösteren bir katsayıdır.</a:t>
            </a:r>
          </a:p>
        </p:txBody>
      </p:sp>
      <p:pic>
        <p:nvPicPr>
          <p:cNvPr id="4" name="Resim 3"/>
          <p:cNvPicPr>
            <a:picLocks noChangeAspect="1"/>
          </p:cNvPicPr>
          <p:nvPr/>
        </p:nvPicPr>
        <p:blipFill>
          <a:blip r:embed="rId3"/>
          <a:stretch>
            <a:fillRect/>
          </a:stretch>
        </p:blipFill>
        <p:spPr>
          <a:xfrm>
            <a:off x="2828925" y="3681412"/>
            <a:ext cx="6192022" cy="1276350"/>
          </a:xfrm>
          <a:prstGeom prst="rect">
            <a:avLst/>
          </a:prstGeom>
        </p:spPr>
      </p:pic>
    </p:spTree>
    <p:extLst>
      <p:ext uri="{BB962C8B-B14F-4D97-AF65-F5344CB8AC3E}">
        <p14:creationId xmlns:p14="http://schemas.microsoft.com/office/powerpoint/2010/main" val="456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4. Viskozite</a:t>
            </a:r>
            <a:endParaRPr lang="en-US" dirty="0"/>
          </a:p>
        </p:txBody>
      </p:sp>
      <p:sp>
        <p:nvSpPr>
          <p:cNvPr id="3" name="Content Placeholder 2"/>
          <p:cNvSpPr>
            <a:spLocks noGrp="1"/>
          </p:cNvSpPr>
          <p:nvPr>
            <p:ph idx="1"/>
          </p:nvPr>
        </p:nvSpPr>
        <p:spPr>
          <a:xfrm>
            <a:off x="1066800" y="1714500"/>
            <a:ext cx="7148513" cy="4457700"/>
          </a:xfrm>
        </p:spPr>
        <p:txBody>
          <a:bodyPr>
            <a:normAutofit/>
          </a:bodyPr>
          <a:lstStyle/>
          <a:p>
            <a:r>
              <a:rPr lang="tr-TR" dirty="0" smtClean="0"/>
              <a:t>Akışkanın akmaya karşı gösterdiği dirençtir. Bir başka deyişle akan bir akışkanın bir cisme akma yönünde uyguladığı kuvvetin büyüklüğüdür.</a:t>
            </a:r>
          </a:p>
          <a:p>
            <a:r>
              <a:rPr lang="tr-TR" dirty="0" smtClean="0"/>
              <a:t>Kayma Gerilmesi; </a:t>
            </a:r>
          </a:p>
          <a:p>
            <a:endParaRPr lang="tr-TR" dirty="0"/>
          </a:p>
          <a:p>
            <a:endParaRPr lang="tr-TR" dirty="0" smtClean="0"/>
          </a:p>
          <a:p>
            <a:endParaRPr lang="tr-TR" dirty="0"/>
          </a:p>
        </p:txBody>
      </p:sp>
      <p:pic>
        <p:nvPicPr>
          <p:cNvPr id="4" name="Resim 3"/>
          <p:cNvPicPr>
            <a:picLocks noChangeAspect="1"/>
          </p:cNvPicPr>
          <p:nvPr/>
        </p:nvPicPr>
        <p:blipFill>
          <a:blip r:embed="rId3"/>
          <a:stretch>
            <a:fillRect/>
          </a:stretch>
        </p:blipFill>
        <p:spPr>
          <a:xfrm>
            <a:off x="6348410" y="2906272"/>
            <a:ext cx="5010152" cy="3588732"/>
          </a:xfrm>
          <a:prstGeom prst="rect">
            <a:avLst/>
          </a:prstGeom>
        </p:spPr>
      </p:pic>
      <p:pic>
        <p:nvPicPr>
          <p:cNvPr id="5" name="Resim 4"/>
          <p:cNvPicPr>
            <a:picLocks noChangeAspect="1"/>
          </p:cNvPicPr>
          <p:nvPr/>
        </p:nvPicPr>
        <p:blipFill>
          <a:blip r:embed="rId4"/>
          <a:stretch>
            <a:fillRect/>
          </a:stretch>
        </p:blipFill>
        <p:spPr>
          <a:xfrm>
            <a:off x="4210049" y="2986085"/>
            <a:ext cx="847726" cy="774011"/>
          </a:xfrm>
          <a:prstGeom prst="rect">
            <a:avLst/>
          </a:prstGeom>
        </p:spPr>
      </p:pic>
      <p:pic>
        <p:nvPicPr>
          <p:cNvPr id="6" name="Resim 5"/>
          <p:cNvPicPr>
            <a:picLocks noChangeAspect="1"/>
          </p:cNvPicPr>
          <p:nvPr/>
        </p:nvPicPr>
        <p:blipFill>
          <a:blip r:embed="rId5"/>
          <a:stretch>
            <a:fillRect/>
          </a:stretch>
        </p:blipFill>
        <p:spPr>
          <a:xfrm>
            <a:off x="2595561" y="4494658"/>
            <a:ext cx="1614488" cy="823718"/>
          </a:xfrm>
          <a:prstGeom prst="rect">
            <a:avLst/>
          </a:prstGeom>
        </p:spPr>
      </p:pic>
    </p:spTree>
    <p:extLst>
      <p:ext uri="{BB962C8B-B14F-4D97-AF65-F5344CB8AC3E}">
        <p14:creationId xmlns:p14="http://schemas.microsoft.com/office/powerpoint/2010/main" val="28907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4. Viskozite</a:t>
            </a:r>
            <a:endParaRPr lang="en-US" dirty="0"/>
          </a:p>
        </p:txBody>
      </p:sp>
      <p:sp>
        <p:nvSpPr>
          <p:cNvPr id="3" name="Content Placeholder 2"/>
          <p:cNvSpPr>
            <a:spLocks noGrp="1"/>
          </p:cNvSpPr>
          <p:nvPr>
            <p:ph idx="1"/>
          </p:nvPr>
        </p:nvSpPr>
        <p:spPr>
          <a:xfrm>
            <a:off x="1066800" y="1714500"/>
            <a:ext cx="7148513" cy="4457700"/>
          </a:xfrm>
        </p:spPr>
        <p:txBody>
          <a:bodyPr>
            <a:normAutofit/>
          </a:bodyPr>
          <a:lstStyle/>
          <a:p>
            <a:endParaRPr lang="tr-TR" dirty="0" smtClean="0"/>
          </a:p>
          <a:p>
            <a:endParaRPr lang="tr-TR" dirty="0"/>
          </a:p>
          <a:p>
            <a:r>
              <a:rPr lang="tr-TR" dirty="0" smtClean="0"/>
              <a:t>Burada «</a:t>
            </a:r>
            <a:r>
              <a:rPr lang="tr-TR" dirty="0" err="1" smtClean="0"/>
              <a:t>du</a:t>
            </a:r>
            <a:r>
              <a:rPr lang="tr-TR" dirty="0" smtClean="0"/>
              <a:t>/</a:t>
            </a:r>
            <a:r>
              <a:rPr lang="tr-TR" dirty="0" err="1" smtClean="0"/>
              <a:t>dy</a:t>
            </a:r>
            <a:r>
              <a:rPr lang="tr-TR" dirty="0" smtClean="0"/>
              <a:t>» deformasyon hızıdır. Çoğu akışkanlarda bu hız kayma gerilmesiyle doğru orantılıdır.</a:t>
            </a:r>
          </a:p>
          <a:p>
            <a:endParaRPr lang="tr-TR" dirty="0"/>
          </a:p>
          <a:p>
            <a:endParaRPr lang="tr-TR" dirty="0" smtClean="0"/>
          </a:p>
          <a:p>
            <a:r>
              <a:rPr lang="tr-TR" dirty="0" smtClean="0"/>
              <a:t>Bu tür akışkanlara «Newton tipi akışkan» adı verilir.</a:t>
            </a:r>
          </a:p>
          <a:p>
            <a:endParaRPr lang="tr-TR" dirty="0" smtClean="0"/>
          </a:p>
        </p:txBody>
      </p:sp>
      <p:pic>
        <p:nvPicPr>
          <p:cNvPr id="7" name="Resim 6"/>
          <p:cNvPicPr>
            <a:picLocks noChangeAspect="1"/>
          </p:cNvPicPr>
          <p:nvPr/>
        </p:nvPicPr>
        <p:blipFill>
          <a:blip r:embed="rId3"/>
          <a:stretch>
            <a:fillRect/>
          </a:stretch>
        </p:blipFill>
        <p:spPr>
          <a:xfrm>
            <a:off x="1994345" y="1738413"/>
            <a:ext cx="4433697" cy="919362"/>
          </a:xfrm>
          <a:prstGeom prst="rect">
            <a:avLst/>
          </a:prstGeom>
        </p:spPr>
      </p:pic>
      <p:pic>
        <p:nvPicPr>
          <p:cNvPr id="8" name="Resim 7"/>
          <p:cNvPicPr>
            <a:picLocks noChangeAspect="1"/>
          </p:cNvPicPr>
          <p:nvPr/>
        </p:nvPicPr>
        <p:blipFill>
          <a:blip r:embed="rId4"/>
          <a:stretch>
            <a:fillRect/>
          </a:stretch>
        </p:blipFill>
        <p:spPr>
          <a:xfrm>
            <a:off x="2879181" y="4013697"/>
            <a:ext cx="3328738" cy="802581"/>
          </a:xfrm>
          <a:prstGeom prst="rect">
            <a:avLst/>
          </a:prstGeom>
        </p:spPr>
      </p:pic>
      <p:pic>
        <p:nvPicPr>
          <p:cNvPr id="9" name="Resim 8"/>
          <p:cNvPicPr>
            <a:picLocks noChangeAspect="1"/>
          </p:cNvPicPr>
          <p:nvPr/>
        </p:nvPicPr>
        <p:blipFill>
          <a:blip r:embed="rId5"/>
          <a:stretch>
            <a:fillRect/>
          </a:stretch>
        </p:blipFill>
        <p:spPr>
          <a:xfrm>
            <a:off x="7964865" y="2102217"/>
            <a:ext cx="4125658" cy="3822960"/>
          </a:xfrm>
          <a:prstGeom prst="rect">
            <a:avLst/>
          </a:prstGeom>
        </p:spPr>
      </p:pic>
    </p:spTree>
    <p:extLst>
      <p:ext uri="{BB962C8B-B14F-4D97-AF65-F5344CB8AC3E}">
        <p14:creationId xmlns:p14="http://schemas.microsoft.com/office/powerpoint/2010/main" val="325505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4. Viskozite</a:t>
            </a:r>
            <a:endParaRPr lang="en-US" dirty="0"/>
          </a:p>
        </p:txBody>
      </p:sp>
      <p:sp>
        <p:nvSpPr>
          <p:cNvPr id="3" name="Content Placeholder 2"/>
          <p:cNvSpPr>
            <a:spLocks noGrp="1"/>
          </p:cNvSpPr>
          <p:nvPr>
            <p:ph idx="1"/>
          </p:nvPr>
        </p:nvSpPr>
        <p:spPr>
          <a:xfrm>
            <a:off x="1066800" y="1714500"/>
            <a:ext cx="7148513" cy="4457700"/>
          </a:xfrm>
        </p:spPr>
        <p:txBody>
          <a:bodyPr>
            <a:normAutofit/>
          </a:bodyPr>
          <a:lstStyle/>
          <a:p>
            <a:r>
              <a:rPr lang="tr-TR" dirty="0" smtClean="0"/>
              <a:t>Burada doğrusal ilişkiyi akışkandan akışkana değiştiren «dinamik viskozite»             </a:t>
            </a:r>
            <a:r>
              <a:rPr lang="tr-TR" dirty="0" err="1" smtClean="0"/>
              <a:t>dir</a:t>
            </a:r>
            <a:r>
              <a:rPr lang="tr-TR" dirty="0" smtClean="0"/>
              <a:t>. Birimi kg/</a:t>
            </a:r>
            <a:r>
              <a:rPr lang="tr-TR" dirty="0" err="1" smtClean="0"/>
              <a:t>m.s</a:t>
            </a:r>
            <a:r>
              <a:rPr lang="tr-TR" dirty="0"/>
              <a:t> </a:t>
            </a:r>
            <a:r>
              <a:rPr lang="tr-TR" dirty="0" err="1" smtClean="0"/>
              <a:t>dir</a:t>
            </a:r>
            <a:r>
              <a:rPr lang="tr-TR" dirty="0" smtClean="0"/>
              <a:t>.</a:t>
            </a:r>
          </a:p>
          <a:p>
            <a:endParaRPr lang="tr-TR" dirty="0"/>
          </a:p>
          <a:p>
            <a:endParaRPr lang="tr-TR" dirty="0" smtClean="0"/>
          </a:p>
          <a:p>
            <a:r>
              <a:rPr lang="tr-TR" dirty="0" smtClean="0"/>
              <a:t> Newton tipi akışkanlarda dinamik viskozite sabit bir değerdir. Bu durumda kayma gerilmesi</a:t>
            </a:r>
          </a:p>
          <a:p>
            <a:endParaRPr lang="tr-TR" dirty="0" smtClean="0"/>
          </a:p>
        </p:txBody>
      </p:sp>
      <p:pic>
        <p:nvPicPr>
          <p:cNvPr id="4" name="Resim 3"/>
          <p:cNvPicPr>
            <a:picLocks noChangeAspect="1"/>
          </p:cNvPicPr>
          <p:nvPr/>
        </p:nvPicPr>
        <p:blipFill>
          <a:blip r:embed="rId3"/>
          <a:stretch>
            <a:fillRect/>
          </a:stretch>
        </p:blipFill>
        <p:spPr>
          <a:xfrm>
            <a:off x="3907631" y="2920892"/>
            <a:ext cx="1635919" cy="790232"/>
          </a:xfrm>
          <a:prstGeom prst="rect">
            <a:avLst/>
          </a:prstGeom>
        </p:spPr>
      </p:pic>
      <p:pic>
        <p:nvPicPr>
          <p:cNvPr id="5" name="Resim 4"/>
          <p:cNvPicPr>
            <a:picLocks noChangeAspect="1"/>
          </p:cNvPicPr>
          <p:nvPr/>
        </p:nvPicPr>
        <p:blipFill>
          <a:blip r:embed="rId4"/>
          <a:stretch>
            <a:fillRect/>
          </a:stretch>
        </p:blipFill>
        <p:spPr>
          <a:xfrm>
            <a:off x="5543550" y="2138363"/>
            <a:ext cx="371475" cy="358666"/>
          </a:xfrm>
          <a:prstGeom prst="rect">
            <a:avLst/>
          </a:prstGeom>
        </p:spPr>
      </p:pic>
      <p:pic>
        <p:nvPicPr>
          <p:cNvPr id="6" name="Resim 5"/>
          <p:cNvPicPr>
            <a:picLocks noChangeAspect="1"/>
          </p:cNvPicPr>
          <p:nvPr/>
        </p:nvPicPr>
        <p:blipFill>
          <a:blip r:embed="rId5"/>
          <a:stretch>
            <a:fillRect/>
          </a:stretch>
        </p:blipFill>
        <p:spPr>
          <a:xfrm>
            <a:off x="3452812" y="5153024"/>
            <a:ext cx="2845183" cy="733425"/>
          </a:xfrm>
          <a:prstGeom prst="rect">
            <a:avLst/>
          </a:prstGeom>
        </p:spPr>
      </p:pic>
      <p:pic>
        <p:nvPicPr>
          <p:cNvPr id="10" name="Resim 9"/>
          <p:cNvPicPr>
            <a:picLocks noChangeAspect="1"/>
          </p:cNvPicPr>
          <p:nvPr/>
        </p:nvPicPr>
        <p:blipFill>
          <a:blip r:embed="rId6"/>
          <a:stretch>
            <a:fillRect/>
          </a:stretch>
        </p:blipFill>
        <p:spPr>
          <a:xfrm>
            <a:off x="8205787" y="2138363"/>
            <a:ext cx="3629025" cy="3267075"/>
          </a:xfrm>
          <a:prstGeom prst="rect">
            <a:avLst/>
          </a:prstGeom>
        </p:spPr>
      </p:pic>
    </p:spTree>
    <p:extLst>
      <p:ext uri="{BB962C8B-B14F-4D97-AF65-F5344CB8AC3E}">
        <p14:creationId xmlns:p14="http://schemas.microsoft.com/office/powerpoint/2010/main" val="283945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4. Viskozite</a:t>
            </a:r>
            <a:endParaRPr lang="en-US" dirty="0"/>
          </a:p>
        </p:txBody>
      </p:sp>
      <p:sp>
        <p:nvSpPr>
          <p:cNvPr id="3" name="Content Placeholder 2"/>
          <p:cNvSpPr>
            <a:spLocks noGrp="1"/>
          </p:cNvSpPr>
          <p:nvPr>
            <p:ph idx="1"/>
          </p:nvPr>
        </p:nvSpPr>
        <p:spPr>
          <a:xfrm>
            <a:off x="1066800" y="1714500"/>
            <a:ext cx="5905500" cy="4457700"/>
          </a:xfrm>
        </p:spPr>
        <p:txBody>
          <a:bodyPr>
            <a:normAutofit/>
          </a:bodyPr>
          <a:lstStyle/>
          <a:p>
            <a:r>
              <a:rPr lang="tr-TR" dirty="0" smtClean="0"/>
              <a:t>Kinematik Viskozite: Dinamik viskozitenin yoğunluğa bölümüyle bulunur.</a:t>
            </a:r>
          </a:p>
          <a:p>
            <a:endParaRPr lang="tr-TR" dirty="0"/>
          </a:p>
          <a:p>
            <a:endParaRPr lang="tr-TR" dirty="0" smtClean="0"/>
          </a:p>
          <a:p>
            <a:r>
              <a:rPr lang="tr-TR" dirty="0" smtClean="0"/>
              <a:t> </a:t>
            </a:r>
          </a:p>
          <a:p>
            <a:endParaRPr lang="tr-TR" dirty="0" smtClean="0"/>
          </a:p>
        </p:txBody>
      </p:sp>
      <p:pic>
        <p:nvPicPr>
          <p:cNvPr id="7" name="Resim 6"/>
          <p:cNvPicPr>
            <a:picLocks noChangeAspect="1"/>
          </p:cNvPicPr>
          <p:nvPr/>
        </p:nvPicPr>
        <p:blipFill>
          <a:blip r:embed="rId3"/>
          <a:stretch>
            <a:fillRect/>
          </a:stretch>
        </p:blipFill>
        <p:spPr>
          <a:xfrm>
            <a:off x="2210990" y="3614031"/>
            <a:ext cx="1997869" cy="658638"/>
          </a:xfrm>
          <a:prstGeom prst="rect">
            <a:avLst/>
          </a:prstGeom>
        </p:spPr>
      </p:pic>
      <p:pic>
        <p:nvPicPr>
          <p:cNvPr id="8" name="Resim 7"/>
          <p:cNvPicPr>
            <a:picLocks noChangeAspect="1"/>
          </p:cNvPicPr>
          <p:nvPr/>
        </p:nvPicPr>
        <p:blipFill>
          <a:blip r:embed="rId4"/>
          <a:stretch>
            <a:fillRect/>
          </a:stretch>
        </p:blipFill>
        <p:spPr>
          <a:xfrm>
            <a:off x="7510462" y="1830212"/>
            <a:ext cx="4276726" cy="4688232"/>
          </a:xfrm>
          <a:prstGeom prst="rect">
            <a:avLst/>
          </a:prstGeom>
        </p:spPr>
      </p:pic>
    </p:spTree>
    <p:extLst>
      <p:ext uri="{BB962C8B-B14F-4D97-AF65-F5344CB8AC3E}">
        <p14:creationId xmlns:p14="http://schemas.microsoft.com/office/powerpoint/2010/main" val="295731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4. Viskozite</a:t>
            </a:r>
            <a:endParaRPr lang="en-US" dirty="0"/>
          </a:p>
        </p:txBody>
      </p:sp>
      <p:sp>
        <p:nvSpPr>
          <p:cNvPr id="3" name="Content Placeholder 2"/>
          <p:cNvSpPr>
            <a:spLocks noGrp="1"/>
          </p:cNvSpPr>
          <p:nvPr>
            <p:ph idx="1"/>
          </p:nvPr>
        </p:nvSpPr>
        <p:spPr>
          <a:xfrm>
            <a:off x="1066800" y="1714500"/>
            <a:ext cx="5905500" cy="4457700"/>
          </a:xfrm>
        </p:spPr>
        <p:txBody>
          <a:bodyPr>
            <a:normAutofit/>
          </a:bodyPr>
          <a:lstStyle/>
          <a:p>
            <a:r>
              <a:rPr lang="tr-TR" dirty="0" smtClean="0"/>
              <a:t>Kinematik </a:t>
            </a:r>
            <a:r>
              <a:rPr lang="tr-TR" dirty="0"/>
              <a:t>Viskozite- Dinamik Viskozite</a:t>
            </a:r>
            <a:endParaRPr lang="tr-TR" dirty="0" smtClean="0"/>
          </a:p>
          <a:p>
            <a:endParaRPr lang="tr-TR" dirty="0"/>
          </a:p>
          <a:p>
            <a:endParaRPr lang="tr-TR" dirty="0" smtClean="0"/>
          </a:p>
          <a:p>
            <a:pPr marL="0" indent="0">
              <a:buNone/>
            </a:pPr>
            <a:endParaRPr lang="tr-TR" dirty="0" smtClean="0"/>
          </a:p>
          <a:p>
            <a:endParaRPr lang="tr-TR" dirty="0" smtClean="0"/>
          </a:p>
        </p:txBody>
      </p:sp>
    </p:spTree>
    <p:extLst>
      <p:ext uri="{BB962C8B-B14F-4D97-AF65-F5344CB8AC3E}">
        <p14:creationId xmlns:p14="http://schemas.microsoft.com/office/powerpoint/2010/main" val="226595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4. Viskozite</a:t>
            </a:r>
            <a:endParaRPr lang="en-US" dirty="0"/>
          </a:p>
        </p:txBody>
      </p:sp>
      <p:sp>
        <p:nvSpPr>
          <p:cNvPr id="3" name="Content Placeholder 2"/>
          <p:cNvSpPr>
            <a:spLocks noGrp="1"/>
          </p:cNvSpPr>
          <p:nvPr>
            <p:ph idx="1"/>
          </p:nvPr>
        </p:nvSpPr>
        <p:spPr>
          <a:xfrm>
            <a:off x="1066800" y="1714500"/>
            <a:ext cx="5905500" cy="4457700"/>
          </a:xfrm>
        </p:spPr>
        <p:txBody>
          <a:bodyPr>
            <a:normAutofit/>
          </a:bodyPr>
          <a:lstStyle/>
          <a:p>
            <a:r>
              <a:rPr lang="tr-TR" dirty="0" smtClean="0"/>
              <a:t>Viskozitenin Sıcaklıkla Değişimi;</a:t>
            </a:r>
          </a:p>
          <a:p>
            <a:r>
              <a:rPr lang="tr-TR" dirty="0" smtClean="0"/>
              <a:t>Sıvılarda; moleküller arasındaki çekim kuvveti sıcaklıkla azaldığından viskozite azalır.</a:t>
            </a:r>
          </a:p>
          <a:p>
            <a:endParaRPr lang="tr-TR" dirty="0"/>
          </a:p>
          <a:p>
            <a:r>
              <a:rPr lang="tr-TR" dirty="0" smtClean="0"/>
              <a:t>Gazlarda; moleküller arası çekim kuvveti azdır. Gaz molekülleri sıcaklık artışıyla yüksek hızlarda gelişi güzel hareket ederek çarpışma sayıları artar. Bu da sürtünmeyi artırdığından viskozite sıcaklıkla azalır.</a:t>
            </a:r>
          </a:p>
          <a:p>
            <a:endParaRPr lang="tr-TR" dirty="0" smtClean="0"/>
          </a:p>
          <a:p>
            <a:endParaRPr lang="tr-TR" dirty="0" smtClean="0"/>
          </a:p>
        </p:txBody>
      </p:sp>
      <p:pic>
        <p:nvPicPr>
          <p:cNvPr id="5" name="Resim 4"/>
          <p:cNvPicPr>
            <a:picLocks noChangeAspect="1"/>
          </p:cNvPicPr>
          <p:nvPr/>
        </p:nvPicPr>
        <p:blipFill>
          <a:blip r:embed="rId3"/>
          <a:stretch>
            <a:fillRect/>
          </a:stretch>
        </p:blipFill>
        <p:spPr>
          <a:xfrm>
            <a:off x="7834312" y="1714500"/>
            <a:ext cx="3695700" cy="4533900"/>
          </a:xfrm>
          <a:prstGeom prst="rect">
            <a:avLst/>
          </a:prstGeom>
        </p:spPr>
      </p:pic>
    </p:spTree>
    <p:extLst>
      <p:ext uri="{BB962C8B-B14F-4D97-AF65-F5344CB8AC3E}">
        <p14:creationId xmlns:p14="http://schemas.microsoft.com/office/powerpoint/2010/main" val="11719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5. Yüzey Gerilimi</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r>
              <a:rPr lang="tr-TR" dirty="0" err="1" smtClean="0"/>
              <a:t>Civa</a:t>
            </a:r>
            <a:r>
              <a:rPr lang="tr-TR" dirty="0" smtClean="0"/>
              <a:t> damlasının mükemmel bir küre oluşturduğu veya çiğ damlalarının yaprak üzerinde dağılmadan durması gibi örnekler yüzey geriliminin ispatıdır. Sıvıları bir arada tutan zar benzeri bir dış kuvvet vardır. </a:t>
            </a:r>
          </a:p>
          <a:p>
            <a:r>
              <a:rPr lang="tr-TR" dirty="0" smtClean="0"/>
              <a:t>Bu kuvvetin birim uzunluk başına büyüklüğü «YÜZEY </a:t>
            </a:r>
            <a:r>
              <a:rPr lang="tr-TR" dirty="0" err="1" smtClean="0"/>
              <a:t>GERİLİMİ»dir</a:t>
            </a:r>
            <a:r>
              <a:rPr lang="tr-TR" dirty="0"/>
              <a:t> </a:t>
            </a:r>
            <a:r>
              <a:rPr lang="tr-TR" dirty="0" smtClean="0"/>
              <a:t>.        Birimi N/m’dir.</a:t>
            </a:r>
          </a:p>
          <a:p>
            <a:endParaRPr lang="tr-TR" dirty="0" smtClean="0"/>
          </a:p>
          <a:p>
            <a:endParaRPr lang="tr-TR" dirty="0" smtClean="0"/>
          </a:p>
        </p:txBody>
      </p:sp>
      <p:pic>
        <p:nvPicPr>
          <p:cNvPr id="4" name="Resim 3"/>
          <p:cNvPicPr>
            <a:picLocks noChangeAspect="1"/>
          </p:cNvPicPr>
          <p:nvPr/>
        </p:nvPicPr>
        <p:blipFill>
          <a:blip r:embed="rId3"/>
          <a:stretch>
            <a:fillRect/>
          </a:stretch>
        </p:blipFill>
        <p:spPr>
          <a:xfrm>
            <a:off x="10110787" y="3057525"/>
            <a:ext cx="428626" cy="385763"/>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0" y="3838575"/>
            <a:ext cx="4762500" cy="2676525"/>
          </a:xfrm>
          <a:prstGeom prst="rect">
            <a:avLst/>
          </a:prstGeom>
        </p:spPr>
      </p:pic>
    </p:spTree>
    <p:extLst>
      <p:ext uri="{BB962C8B-B14F-4D97-AF65-F5344CB8AC3E}">
        <p14:creationId xmlns:p14="http://schemas.microsoft.com/office/powerpoint/2010/main" val="2786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5. Yüzey Gerilimi</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endParaRPr lang="tr-TR" dirty="0" smtClean="0"/>
          </a:p>
          <a:p>
            <a:endParaRPr lang="tr-TR" dirty="0" smtClean="0"/>
          </a:p>
        </p:txBody>
      </p:sp>
    </p:spTree>
    <p:extLst>
      <p:ext uri="{BB962C8B-B14F-4D97-AF65-F5344CB8AC3E}">
        <p14:creationId xmlns:p14="http://schemas.microsoft.com/office/powerpoint/2010/main" val="1877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1. Akışkan Nedir?</a:t>
            </a:r>
            <a:endParaRPr lang="en-US" dirty="0"/>
          </a:p>
        </p:txBody>
      </p:sp>
      <p:sp>
        <p:nvSpPr>
          <p:cNvPr id="3" name="Content Placeholder 2"/>
          <p:cNvSpPr>
            <a:spLocks noGrp="1"/>
          </p:cNvSpPr>
          <p:nvPr>
            <p:ph idx="1"/>
          </p:nvPr>
        </p:nvSpPr>
        <p:spPr/>
        <p:txBody>
          <a:bodyPr>
            <a:normAutofit fontScale="92500" lnSpcReduction="20000"/>
          </a:bodyPr>
          <a:lstStyle/>
          <a:p>
            <a:r>
              <a:rPr lang="tr-TR" dirty="0" smtClean="0"/>
              <a:t>Akışkan: Maddenin sıvı ve gaz fazına denilir.</a:t>
            </a:r>
          </a:p>
          <a:p>
            <a:r>
              <a:rPr lang="tr-TR" dirty="0" smtClean="0"/>
              <a:t>Mekanik: Kuvvetlerin etkisinde durağan veya hareketli cisimler ile ilgilenen fizik bilimidir. Hareketsiz cisimler ile ilgilenen STATİK, hareketli cisimler ile ilgilenen ise DİNAMİK </a:t>
            </a:r>
            <a:r>
              <a:rPr lang="tr-TR" dirty="0" err="1" smtClean="0"/>
              <a:t>dir</a:t>
            </a:r>
            <a:r>
              <a:rPr lang="tr-TR" dirty="0" smtClean="0"/>
              <a:t>.</a:t>
            </a:r>
          </a:p>
          <a:p>
            <a:r>
              <a:rPr lang="tr-TR" dirty="0"/>
              <a:t>Akışkanlar Mekaniği: </a:t>
            </a:r>
            <a:r>
              <a:rPr lang="tr-TR" dirty="0" smtClean="0"/>
              <a:t>Hareket halinde olan (akışkanlar dinamiği) ya da duran (akışkanlar statiği) akışkanların ve bu akışkanların katı yüzeylerle ya da diğer akışkanlarla olan sınırlarına etkilerini inceler.</a:t>
            </a:r>
            <a:endParaRPr lang="tr-TR" dirty="0"/>
          </a:p>
          <a:p>
            <a:r>
              <a:rPr lang="tr-TR" dirty="0" smtClean="0"/>
              <a:t>Akışkanlar Mekaniğini 2 temel gruba ayırabiliriz:</a:t>
            </a:r>
          </a:p>
          <a:p>
            <a:r>
              <a:rPr lang="tr-TR" dirty="0" smtClean="0"/>
              <a:t>a) Hidrodinamik; Sıkıştırılamaz sıvıların (sıvılar, düşük hızlı gazlar) hareketini inceler</a:t>
            </a:r>
          </a:p>
          <a:p>
            <a:r>
              <a:rPr lang="tr-TR" dirty="0" smtClean="0"/>
              <a:t>b) </a:t>
            </a:r>
            <a:r>
              <a:rPr lang="tr-TR" dirty="0" err="1" smtClean="0"/>
              <a:t>Aeorodinamik</a:t>
            </a:r>
            <a:r>
              <a:rPr lang="tr-TR" dirty="0" smtClean="0"/>
              <a:t>; Gazların uçak, roket ve otomobil gibi cisimlerin etrafındaki yüksek ve düşük hızlı akışını inceler.</a:t>
            </a:r>
          </a:p>
          <a:p>
            <a:endParaRPr lang="tr-TR" dirty="0"/>
          </a:p>
        </p:txBody>
      </p:sp>
    </p:spTree>
    <p:extLst>
      <p:ext uri="{BB962C8B-B14F-4D97-AF65-F5344CB8AC3E}">
        <p14:creationId xmlns:p14="http://schemas.microsoft.com/office/powerpoint/2010/main" val="11706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5. Yüzey Gerilimi</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endParaRPr lang="tr-TR" dirty="0" smtClean="0"/>
          </a:p>
          <a:p>
            <a:endParaRPr lang="tr-TR" dirty="0" smtClean="0"/>
          </a:p>
        </p:txBody>
      </p:sp>
      <p:pic>
        <p:nvPicPr>
          <p:cNvPr id="5" name="9-yuzey gerili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5475" y="1609723"/>
            <a:ext cx="8505826" cy="4725459"/>
          </a:xfrm>
          <a:prstGeom prst="rect">
            <a:avLst/>
          </a:prstGeom>
        </p:spPr>
      </p:pic>
    </p:spTree>
    <p:extLst>
      <p:ext uri="{BB962C8B-B14F-4D97-AF65-F5344CB8AC3E}">
        <p14:creationId xmlns:p14="http://schemas.microsoft.com/office/powerpoint/2010/main" val="15117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5. Yüzey Gerilimi</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endParaRPr lang="tr-TR" dirty="0" smtClean="0"/>
          </a:p>
          <a:p>
            <a:endParaRPr lang="tr-TR" dirty="0" smtClean="0"/>
          </a:p>
        </p:txBody>
      </p:sp>
      <p:pic>
        <p:nvPicPr>
          <p:cNvPr id="1026" name="Picture 2" descr="U-shaped frame with sl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7306"/>
            <a:ext cx="2362200" cy="1769438"/>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152400" y="3326744"/>
            <a:ext cx="3571875" cy="3438525"/>
          </a:xfrm>
          <a:prstGeom prst="rect">
            <a:avLst/>
          </a:prstGeom>
        </p:spPr>
      </p:pic>
      <p:pic>
        <p:nvPicPr>
          <p:cNvPr id="5" name="Resim 4"/>
          <p:cNvPicPr>
            <a:picLocks noChangeAspect="1"/>
          </p:cNvPicPr>
          <p:nvPr/>
        </p:nvPicPr>
        <p:blipFill>
          <a:blip r:embed="rId5"/>
          <a:stretch>
            <a:fillRect/>
          </a:stretch>
        </p:blipFill>
        <p:spPr>
          <a:xfrm>
            <a:off x="4014529" y="3783805"/>
            <a:ext cx="2081471" cy="747713"/>
          </a:xfrm>
          <a:prstGeom prst="rect">
            <a:avLst/>
          </a:prstGeom>
        </p:spPr>
      </p:pic>
      <p:pic>
        <p:nvPicPr>
          <p:cNvPr id="6" name="Resim 5"/>
          <p:cNvPicPr>
            <a:picLocks noChangeAspect="1"/>
          </p:cNvPicPr>
          <p:nvPr/>
        </p:nvPicPr>
        <p:blipFill>
          <a:blip r:embed="rId6"/>
          <a:stretch>
            <a:fillRect/>
          </a:stretch>
        </p:blipFill>
        <p:spPr>
          <a:xfrm>
            <a:off x="4266466" y="5017304"/>
            <a:ext cx="1829534" cy="1312090"/>
          </a:xfrm>
          <a:prstGeom prst="rect">
            <a:avLst/>
          </a:prstGeom>
        </p:spPr>
      </p:pic>
      <p:pic>
        <p:nvPicPr>
          <p:cNvPr id="7" name="Resim 6"/>
          <p:cNvPicPr>
            <a:picLocks noChangeAspect="1"/>
          </p:cNvPicPr>
          <p:nvPr/>
        </p:nvPicPr>
        <p:blipFill>
          <a:blip r:embed="rId7"/>
          <a:stretch>
            <a:fillRect/>
          </a:stretch>
        </p:blipFill>
        <p:spPr>
          <a:xfrm>
            <a:off x="7858125" y="1714500"/>
            <a:ext cx="3267075" cy="4343400"/>
          </a:xfrm>
          <a:prstGeom prst="rect">
            <a:avLst/>
          </a:prstGeom>
        </p:spPr>
      </p:pic>
    </p:spTree>
    <p:extLst>
      <p:ext uri="{BB962C8B-B14F-4D97-AF65-F5344CB8AC3E}">
        <p14:creationId xmlns:p14="http://schemas.microsoft.com/office/powerpoint/2010/main" val="98743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5. Yüzey Gerilimi</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r>
              <a:rPr lang="tr-TR" sz="1800" dirty="0" smtClean="0"/>
              <a:t>Aşağıdaki şekillerde su (üstte) ve sabun (altta) damlasına etkiyen dış yüzeydeki gerilim ve iç yüzeydeki basınç kuvvetleri gösterilmektedir. Sabun kabarcığı zar halinde olduğundan yüzey gerilimi 2 ile çarpılmıştır.</a:t>
            </a:r>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pPr marL="0" indent="0">
              <a:buNone/>
            </a:pPr>
            <a:endParaRPr lang="tr-TR" dirty="0" smtClean="0"/>
          </a:p>
          <a:p>
            <a:endParaRPr lang="tr-TR" dirty="0" smtClean="0"/>
          </a:p>
          <a:p>
            <a:endParaRPr lang="tr-TR" dirty="0" smtClean="0"/>
          </a:p>
        </p:txBody>
      </p:sp>
      <p:pic>
        <p:nvPicPr>
          <p:cNvPr id="5" name="Resim 4"/>
          <p:cNvPicPr>
            <a:picLocks noChangeAspect="1"/>
          </p:cNvPicPr>
          <p:nvPr/>
        </p:nvPicPr>
        <p:blipFill>
          <a:blip r:embed="rId3"/>
          <a:stretch>
            <a:fillRect/>
          </a:stretch>
        </p:blipFill>
        <p:spPr>
          <a:xfrm>
            <a:off x="1066800" y="2590800"/>
            <a:ext cx="2905125" cy="4267200"/>
          </a:xfrm>
          <a:prstGeom prst="rect">
            <a:avLst/>
          </a:prstGeom>
        </p:spPr>
      </p:pic>
      <p:pic>
        <p:nvPicPr>
          <p:cNvPr id="7" name="Resim 6"/>
          <p:cNvPicPr>
            <a:picLocks noChangeAspect="1"/>
          </p:cNvPicPr>
          <p:nvPr/>
        </p:nvPicPr>
        <p:blipFill>
          <a:blip r:embed="rId4"/>
          <a:stretch>
            <a:fillRect/>
          </a:stretch>
        </p:blipFill>
        <p:spPr>
          <a:xfrm>
            <a:off x="4300537" y="3043237"/>
            <a:ext cx="7015166" cy="900113"/>
          </a:xfrm>
          <a:prstGeom prst="rect">
            <a:avLst/>
          </a:prstGeom>
        </p:spPr>
      </p:pic>
      <p:pic>
        <p:nvPicPr>
          <p:cNvPr id="8" name="Resim 7"/>
          <p:cNvPicPr>
            <a:picLocks noChangeAspect="1"/>
          </p:cNvPicPr>
          <p:nvPr/>
        </p:nvPicPr>
        <p:blipFill>
          <a:blip r:embed="rId5"/>
          <a:stretch>
            <a:fillRect/>
          </a:stretch>
        </p:blipFill>
        <p:spPr>
          <a:xfrm>
            <a:off x="4300537" y="5272087"/>
            <a:ext cx="7015166" cy="962319"/>
          </a:xfrm>
          <a:prstGeom prst="rect">
            <a:avLst/>
          </a:prstGeom>
        </p:spPr>
      </p:pic>
    </p:spTree>
    <p:extLst>
      <p:ext uri="{BB962C8B-B14F-4D97-AF65-F5344CB8AC3E}">
        <p14:creationId xmlns:p14="http://schemas.microsoft.com/office/powerpoint/2010/main" val="319317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6. </a:t>
            </a:r>
            <a:r>
              <a:rPr lang="tr-TR" dirty="0" err="1" smtClean="0"/>
              <a:t>Kılcallık</a:t>
            </a:r>
            <a:endParaRPr lang="en-US" dirty="0"/>
          </a:p>
        </p:txBody>
      </p:sp>
      <p:sp>
        <p:nvSpPr>
          <p:cNvPr id="3" name="Content Placeholder 2"/>
          <p:cNvSpPr>
            <a:spLocks noGrp="1"/>
          </p:cNvSpPr>
          <p:nvPr>
            <p:ph idx="1"/>
          </p:nvPr>
        </p:nvSpPr>
        <p:spPr>
          <a:xfrm>
            <a:off x="1066800" y="1714500"/>
            <a:ext cx="5191125" cy="4457700"/>
          </a:xfrm>
        </p:spPr>
        <p:txBody>
          <a:bodyPr>
            <a:normAutofit/>
          </a:bodyPr>
          <a:lstStyle/>
          <a:p>
            <a:r>
              <a:rPr lang="tr-TR" dirty="0" smtClean="0"/>
              <a:t>Yüzey geriliminin diğer bir sonucu da sıvıya daldırılan küçük çaplı boruda (&lt;10mm) sıvı yükselmesi veya alçalmasıdır. Bu olaya «KILCALLIK ETKİSİ» denilir. Bu tür dar borular veya katı yüzeylerle sınırlandırılmış kanallara «KILCAL KANALLAR» denilir.</a:t>
            </a:r>
          </a:p>
          <a:p>
            <a:r>
              <a:rPr lang="tr-TR" dirty="0" smtClean="0"/>
              <a:t>Örnek olarak, gaz yağı lambası, ağaç dalları gibi örnekler verilebilir.</a:t>
            </a:r>
          </a:p>
          <a:p>
            <a:endParaRPr lang="tr-TR" dirty="0" smtClean="0"/>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862" y="2457450"/>
            <a:ext cx="5587998" cy="3143249"/>
          </a:xfrm>
          <a:prstGeom prst="rect">
            <a:avLst/>
          </a:prstGeom>
        </p:spPr>
      </p:pic>
    </p:spTree>
    <p:extLst>
      <p:ext uri="{BB962C8B-B14F-4D97-AF65-F5344CB8AC3E}">
        <p14:creationId xmlns:p14="http://schemas.microsoft.com/office/powerpoint/2010/main" val="391162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6. </a:t>
            </a:r>
            <a:r>
              <a:rPr lang="tr-TR" dirty="0" err="1" smtClean="0"/>
              <a:t>Kılcallık</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r>
              <a:rPr lang="tr-TR" dirty="0" err="1" smtClean="0"/>
              <a:t>Kılcallık</a:t>
            </a:r>
            <a:r>
              <a:rPr lang="tr-TR" dirty="0" smtClean="0"/>
              <a:t> mikroskobik olarak «kohezyon </a:t>
            </a:r>
            <a:r>
              <a:rPr lang="tr-TR" dirty="0" err="1" smtClean="0"/>
              <a:t>kuvvetleri»ni</a:t>
            </a:r>
            <a:r>
              <a:rPr lang="tr-TR" dirty="0" smtClean="0"/>
              <a:t> (su-su molekülü gibi) veya «</a:t>
            </a:r>
            <a:r>
              <a:rPr lang="tr-TR" dirty="0" err="1" smtClean="0"/>
              <a:t>adhezyon</a:t>
            </a:r>
            <a:r>
              <a:rPr lang="tr-TR" dirty="0" smtClean="0"/>
              <a:t> kuvveti» (su-cam gibi) dikkate alarak açıklanabilir. </a:t>
            </a:r>
            <a:r>
              <a:rPr lang="tr-TR" dirty="0" err="1" smtClean="0"/>
              <a:t>Adhezyon</a:t>
            </a:r>
            <a:r>
              <a:rPr lang="tr-TR" dirty="0" smtClean="0"/>
              <a:t> kuvvetleri etkili olduğundan hareket yukarıya doğru, kohezyon kuvvetleri olduğunda hareket aşağıya doğru gerçekleşir.</a:t>
            </a:r>
          </a:p>
          <a:p>
            <a:endParaRPr lang="tr-TR" dirty="0" smtClean="0"/>
          </a:p>
          <a:p>
            <a:endParaRPr lang="tr-TR" dirty="0" smtClean="0"/>
          </a:p>
        </p:txBody>
      </p:sp>
      <p:pic>
        <p:nvPicPr>
          <p:cNvPr id="2050" name="Picture 2" descr="capillary effect gif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2" y="3204844"/>
            <a:ext cx="4362450"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2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6. </a:t>
            </a:r>
            <a:r>
              <a:rPr lang="tr-TR" dirty="0" err="1" smtClean="0"/>
              <a:t>Kılcallık</a:t>
            </a:r>
            <a:endParaRPr lang="en-US" dirty="0"/>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328780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6. </a:t>
            </a:r>
            <a:r>
              <a:rPr lang="tr-TR" dirty="0" err="1" smtClean="0"/>
              <a:t>Kılcallık</a:t>
            </a:r>
            <a:endParaRPr lang="en-US" dirty="0"/>
          </a:p>
        </p:txBody>
      </p:sp>
      <p:sp>
        <p:nvSpPr>
          <p:cNvPr id="3" name="Content Placeholder 2"/>
          <p:cNvSpPr>
            <a:spLocks noGrp="1"/>
          </p:cNvSpPr>
          <p:nvPr>
            <p:ph idx="1"/>
          </p:nvPr>
        </p:nvSpPr>
        <p:spPr>
          <a:xfrm>
            <a:off x="1066800" y="1714500"/>
            <a:ext cx="10058400" cy="4457700"/>
          </a:xfrm>
        </p:spPr>
        <p:txBody>
          <a:bodyPr>
            <a:normAutofit/>
          </a:bodyPr>
          <a:lstStyle/>
          <a:p>
            <a:r>
              <a:rPr lang="tr-TR" dirty="0" smtClean="0"/>
              <a:t>Yükselme veya alçalma (h) miktarının hesabı;</a:t>
            </a:r>
          </a:p>
          <a:p>
            <a:endParaRPr lang="tr-TR" dirty="0" smtClean="0"/>
          </a:p>
          <a:p>
            <a:endParaRPr lang="tr-TR" dirty="0" smtClean="0"/>
          </a:p>
        </p:txBody>
      </p:sp>
      <p:pic>
        <p:nvPicPr>
          <p:cNvPr id="4" name="Resim 3"/>
          <p:cNvPicPr>
            <a:picLocks noChangeAspect="1"/>
          </p:cNvPicPr>
          <p:nvPr/>
        </p:nvPicPr>
        <p:blipFill>
          <a:blip r:embed="rId3"/>
          <a:stretch>
            <a:fillRect/>
          </a:stretch>
        </p:blipFill>
        <p:spPr>
          <a:xfrm>
            <a:off x="1262062" y="2438400"/>
            <a:ext cx="4507748" cy="3533775"/>
          </a:xfrm>
          <a:prstGeom prst="rect">
            <a:avLst/>
          </a:prstGeom>
        </p:spPr>
      </p:pic>
      <p:pic>
        <p:nvPicPr>
          <p:cNvPr id="5" name="Resim 4"/>
          <p:cNvPicPr>
            <a:picLocks noChangeAspect="1"/>
          </p:cNvPicPr>
          <p:nvPr/>
        </p:nvPicPr>
        <p:blipFill>
          <a:blip r:embed="rId4"/>
          <a:stretch>
            <a:fillRect/>
          </a:stretch>
        </p:blipFill>
        <p:spPr>
          <a:xfrm>
            <a:off x="6453187" y="2747963"/>
            <a:ext cx="2371725" cy="361950"/>
          </a:xfrm>
          <a:prstGeom prst="rect">
            <a:avLst/>
          </a:prstGeom>
        </p:spPr>
      </p:pic>
      <p:pic>
        <p:nvPicPr>
          <p:cNvPr id="6" name="Resim 5"/>
          <p:cNvPicPr>
            <a:picLocks noChangeAspect="1"/>
          </p:cNvPicPr>
          <p:nvPr/>
        </p:nvPicPr>
        <p:blipFill>
          <a:blip r:embed="rId5"/>
          <a:stretch>
            <a:fillRect/>
          </a:stretch>
        </p:blipFill>
        <p:spPr>
          <a:xfrm>
            <a:off x="6453187" y="3600133"/>
            <a:ext cx="3514725" cy="428625"/>
          </a:xfrm>
          <a:prstGeom prst="rect">
            <a:avLst/>
          </a:prstGeom>
        </p:spPr>
      </p:pic>
      <p:pic>
        <p:nvPicPr>
          <p:cNvPr id="7" name="Resim 6"/>
          <p:cNvPicPr>
            <a:picLocks noChangeAspect="1"/>
          </p:cNvPicPr>
          <p:nvPr/>
        </p:nvPicPr>
        <p:blipFill>
          <a:blip r:embed="rId6"/>
          <a:stretch>
            <a:fillRect/>
          </a:stretch>
        </p:blipFill>
        <p:spPr>
          <a:xfrm>
            <a:off x="6419849" y="4518978"/>
            <a:ext cx="3009900" cy="600075"/>
          </a:xfrm>
          <a:prstGeom prst="rect">
            <a:avLst/>
          </a:prstGeom>
        </p:spPr>
      </p:pic>
    </p:spTree>
    <p:extLst>
      <p:ext uri="{BB962C8B-B14F-4D97-AF65-F5344CB8AC3E}">
        <p14:creationId xmlns:p14="http://schemas.microsoft.com/office/powerpoint/2010/main" val="36144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7. Örnek Problemler (1)</a:t>
            </a:r>
            <a:endParaRPr lang="en-US" dirty="0"/>
          </a:p>
        </p:txBody>
      </p:sp>
      <p:sp>
        <p:nvSpPr>
          <p:cNvPr id="3" name="Content Placeholder 2"/>
          <p:cNvSpPr>
            <a:spLocks noGrp="1"/>
          </p:cNvSpPr>
          <p:nvPr>
            <p:ph idx="1"/>
          </p:nvPr>
        </p:nvSpPr>
        <p:spPr>
          <a:xfrm>
            <a:off x="1066800" y="1714500"/>
            <a:ext cx="7048500" cy="4457700"/>
          </a:xfrm>
        </p:spPr>
        <p:txBody>
          <a:bodyPr>
            <a:normAutofit/>
          </a:bodyPr>
          <a:lstStyle/>
          <a:p>
            <a:r>
              <a:rPr lang="tr-TR" dirty="0" smtClean="0"/>
              <a:t>Örnek 1 (</a:t>
            </a:r>
            <a:r>
              <a:rPr lang="tr-TR" sz="2400" dirty="0" smtClean="0"/>
              <a:t>P2.63- syf.62)</a:t>
            </a:r>
            <a:r>
              <a:rPr lang="tr-TR" dirty="0" smtClean="0"/>
              <a:t>:</a:t>
            </a:r>
          </a:p>
          <a:p>
            <a:pPr algn="just"/>
            <a:r>
              <a:rPr lang="tr-TR" dirty="0" smtClean="0"/>
              <a:t>Suda çözünmüş besinler bitkilerin üst kısımlarına ince borucuklar üzerinden bir ölçüde </a:t>
            </a:r>
            <a:r>
              <a:rPr lang="tr-TR" dirty="0" err="1" smtClean="0"/>
              <a:t>kılcallık</a:t>
            </a:r>
            <a:r>
              <a:rPr lang="tr-TR" dirty="0" smtClean="0"/>
              <a:t> etkisiyle taşınır. Sulu çözeltinin bir ağaçta 0.005mm çapındaki bir borucukta </a:t>
            </a:r>
            <a:r>
              <a:rPr lang="tr-TR" dirty="0" err="1" smtClean="0"/>
              <a:t>kılcallık</a:t>
            </a:r>
            <a:r>
              <a:rPr lang="tr-TR" dirty="0" smtClean="0"/>
              <a:t> etkisiyle ne kadar yükseğe çıkacağını belirleyiniz. Sulu çözeltinin 20</a:t>
            </a:r>
            <a:r>
              <a:rPr lang="tr-TR" baseline="30000" dirty="0" smtClean="0"/>
              <a:t>o</a:t>
            </a:r>
            <a:r>
              <a:rPr lang="tr-TR" dirty="0" smtClean="0"/>
              <a:t>C’de bulunduğu ve 15</a:t>
            </a:r>
            <a:r>
              <a:rPr lang="tr-TR" baseline="30000" dirty="0" smtClean="0"/>
              <a:t>o</a:t>
            </a:r>
            <a:r>
              <a:rPr lang="tr-TR" dirty="0" smtClean="0"/>
              <a:t>’lik temas açısına sahip olduğunu varsayınız.</a:t>
            </a:r>
          </a:p>
          <a:p>
            <a:pPr algn="just"/>
            <a:r>
              <a:rPr lang="tr-TR" dirty="0" smtClean="0"/>
              <a:t>NOT: </a:t>
            </a:r>
            <a:r>
              <a:rPr lang="az-Cyrl-AZ" dirty="0" smtClean="0"/>
              <a:t>б</a:t>
            </a:r>
            <a:r>
              <a:rPr lang="tr-TR" baseline="-25000" smtClean="0"/>
              <a:t>s</a:t>
            </a:r>
            <a:r>
              <a:rPr lang="tr-TR" smtClean="0"/>
              <a:t>=0.073N/m</a:t>
            </a:r>
            <a:endParaRPr lang="tr-TR" dirty="0" smtClean="0"/>
          </a:p>
          <a:p>
            <a:endParaRPr lang="tr-TR" dirty="0" smtClean="0"/>
          </a:p>
          <a:p>
            <a:endParaRPr lang="tr-TR" dirty="0" smtClean="0"/>
          </a:p>
        </p:txBody>
      </p:sp>
      <p:pic>
        <p:nvPicPr>
          <p:cNvPr id="8" name="Resim 7"/>
          <p:cNvPicPr>
            <a:picLocks noChangeAspect="1"/>
          </p:cNvPicPr>
          <p:nvPr/>
        </p:nvPicPr>
        <p:blipFill>
          <a:blip r:embed="rId3"/>
          <a:stretch>
            <a:fillRect/>
          </a:stretch>
        </p:blipFill>
        <p:spPr>
          <a:xfrm>
            <a:off x="8353425" y="1714500"/>
            <a:ext cx="3057525" cy="3952875"/>
          </a:xfrm>
          <a:prstGeom prst="rect">
            <a:avLst/>
          </a:prstGeom>
        </p:spPr>
      </p:pic>
    </p:spTree>
    <p:extLst>
      <p:ext uri="{BB962C8B-B14F-4D97-AF65-F5344CB8AC3E}">
        <p14:creationId xmlns:p14="http://schemas.microsoft.com/office/powerpoint/2010/main" val="171937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1. Viskoz ve viskoz olmayan akış bölgeleri</a:t>
            </a:r>
          </a:p>
          <a:p>
            <a:r>
              <a:rPr lang="tr-TR" dirty="0" smtClean="0"/>
              <a:t>2. İç ve dış akışlar</a:t>
            </a:r>
          </a:p>
          <a:p>
            <a:r>
              <a:rPr lang="tr-TR" dirty="0" smtClean="0"/>
              <a:t>3. Sıkıştırılabilir ve sıkıştırılamaz akışlar</a:t>
            </a:r>
          </a:p>
          <a:p>
            <a:r>
              <a:rPr lang="tr-TR" dirty="0" smtClean="0"/>
              <a:t>4. </a:t>
            </a:r>
            <a:r>
              <a:rPr lang="tr-TR" dirty="0" err="1" smtClean="0"/>
              <a:t>Laminer</a:t>
            </a:r>
            <a:r>
              <a:rPr lang="tr-TR" dirty="0" smtClean="0"/>
              <a:t> ve türbülans akışlar</a:t>
            </a:r>
          </a:p>
          <a:p>
            <a:r>
              <a:rPr lang="tr-TR" dirty="0" smtClean="0"/>
              <a:t>5. Doğal ya da zorlanmış akışlar</a:t>
            </a:r>
          </a:p>
          <a:p>
            <a:r>
              <a:rPr lang="tr-TR" dirty="0" smtClean="0"/>
              <a:t>6. Daimi (sürekli) veya daimi olmayan (süresiz) akış</a:t>
            </a:r>
          </a:p>
          <a:p>
            <a:r>
              <a:rPr lang="tr-TR" dirty="0" smtClean="0"/>
              <a:t>7. Bir, iki ve üç boyutlu akışlar</a:t>
            </a:r>
            <a:endParaRPr lang="tr-TR" dirty="0"/>
          </a:p>
        </p:txBody>
      </p:sp>
    </p:spTree>
    <p:extLst>
      <p:ext uri="{BB962C8B-B14F-4D97-AF65-F5344CB8AC3E}">
        <p14:creationId xmlns:p14="http://schemas.microsoft.com/office/powerpoint/2010/main" val="232515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a:xfrm>
            <a:off x="1066800" y="1714500"/>
            <a:ext cx="7062788" cy="4457700"/>
          </a:xfrm>
        </p:spPr>
        <p:txBody>
          <a:bodyPr>
            <a:normAutofit/>
          </a:bodyPr>
          <a:lstStyle/>
          <a:p>
            <a:r>
              <a:rPr lang="tr-TR" dirty="0" smtClean="0"/>
              <a:t>1. Viskoz ve viskoz olmayan akış bölgeleri</a:t>
            </a:r>
          </a:p>
          <a:p>
            <a:r>
              <a:rPr lang="tr-TR" dirty="0" smtClean="0"/>
              <a:t>Viskozite: Akışkanın akmaya karşı göstermiş olduğu dirençtir. Her akışkanın viskozitesi vardır. Bazı akışlarda sürtünme etkileri daha önemli olur. Bu tür akışlara viskoz olmayan akışlar denilir.</a:t>
            </a:r>
          </a:p>
          <a:p>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225" y="1576387"/>
            <a:ext cx="1295400" cy="4733925"/>
          </a:xfrm>
          <a:prstGeom prst="rect">
            <a:avLst/>
          </a:prstGeom>
        </p:spPr>
      </p:pic>
    </p:spTree>
    <p:extLst>
      <p:ext uri="{BB962C8B-B14F-4D97-AF65-F5344CB8AC3E}">
        <p14:creationId xmlns:p14="http://schemas.microsoft.com/office/powerpoint/2010/main" val="204856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a:xfrm>
            <a:off x="1066800" y="1714500"/>
            <a:ext cx="5746750" cy="4457700"/>
          </a:xfrm>
        </p:spPr>
        <p:txBody>
          <a:bodyPr>
            <a:normAutofit/>
          </a:bodyPr>
          <a:lstStyle/>
          <a:p>
            <a:r>
              <a:rPr lang="tr-TR" dirty="0" smtClean="0"/>
              <a:t>2. İç ve dış akışlar:</a:t>
            </a:r>
          </a:p>
          <a:p>
            <a:r>
              <a:rPr lang="tr-TR" dirty="0" smtClean="0"/>
              <a:t>Dış Akış; Bir akışkanın bir plaka, tel ya da boru gibi bir yüzeyin üzerinden herhangi bir sınır olmaksızın akması</a:t>
            </a:r>
          </a:p>
          <a:p>
            <a:endParaRPr lang="tr-TR" dirty="0" smtClean="0"/>
          </a:p>
          <a:p>
            <a:r>
              <a:rPr lang="tr-TR" dirty="0" smtClean="0"/>
              <a:t>İç Akış: Akışkan, katı yüzeylerle sınırlandırılmış ise yani bir boru ya da kanal içerisinde akması</a:t>
            </a:r>
          </a:p>
        </p:txBody>
      </p:sp>
      <p:pic>
        <p:nvPicPr>
          <p:cNvPr id="1026" name="Picture 2" descr="open channel flow gif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550" y="2545556"/>
            <a:ext cx="5232108" cy="27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8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fontScale="85000" lnSpcReduction="20000"/>
          </a:bodyPr>
          <a:lstStyle/>
          <a:p>
            <a:r>
              <a:rPr lang="tr-TR" dirty="0" smtClean="0"/>
              <a:t>3. Sıkıştırılabilir ve sıkıştırılamaz akışlar: Bir akışkan, akış boyunca yoğunluğunun değişme miktarına göre «sıkıştırılabilir» veya «sıkıştırılamaz» olarak sınıflandırılır. Sıvılar ve düşük hızı gazlar sıkıştırılmaz kabul edilir.</a:t>
            </a:r>
          </a:p>
          <a:p>
            <a:r>
              <a:rPr lang="tr-TR" dirty="0" smtClean="0"/>
              <a:t>NOT: Hangi düşük hızlı gazlar</a:t>
            </a:r>
          </a:p>
          <a:p>
            <a:r>
              <a:rPr lang="tr-TR" dirty="0" err="1" smtClean="0"/>
              <a:t>Mach</a:t>
            </a:r>
            <a:r>
              <a:rPr lang="tr-TR" dirty="0" smtClean="0"/>
              <a:t> Sayısı (</a:t>
            </a:r>
            <a:r>
              <a:rPr lang="tr-TR" dirty="0" err="1" smtClean="0"/>
              <a:t>Ma</a:t>
            </a:r>
            <a:r>
              <a:rPr lang="tr-TR" dirty="0" smtClean="0"/>
              <a:t>)=Akış Hızı/Ses Hızı    Ses Hızı=346m/s</a:t>
            </a:r>
          </a:p>
          <a:p>
            <a:r>
              <a:rPr lang="tr-TR" dirty="0" err="1" smtClean="0"/>
              <a:t>Ma</a:t>
            </a:r>
            <a:r>
              <a:rPr lang="tr-TR" dirty="0" smtClean="0"/>
              <a:t>=1 ise </a:t>
            </a:r>
            <a:r>
              <a:rPr lang="tr-TR" dirty="0" err="1" smtClean="0"/>
              <a:t>Sonik</a:t>
            </a:r>
            <a:r>
              <a:rPr lang="tr-TR" dirty="0" smtClean="0"/>
              <a:t> akış</a:t>
            </a:r>
          </a:p>
          <a:p>
            <a:r>
              <a:rPr lang="tr-TR" dirty="0" err="1" smtClean="0"/>
              <a:t>Ma</a:t>
            </a:r>
            <a:r>
              <a:rPr lang="tr-TR" dirty="0" smtClean="0"/>
              <a:t>&lt;1 ise </a:t>
            </a:r>
            <a:r>
              <a:rPr lang="tr-TR" dirty="0" err="1" smtClean="0"/>
              <a:t>Subsonik</a:t>
            </a:r>
            <a:r>
              <a:rPr lang="tr-TR" dirty="0" smtClean="0"/>
              <a:t> akış</a:t>
            </a:r>
          </a:p>
          <a:p>
            <a:r>
              <a:rPr lang="tr-TR" dirty="0" err="1" smtClean="0"/>
              <a:t>Ma</a:t>
            </a:r>
            <a:r>
              <a:rPr lang="tr-TR" dirty="0" smtClean="0"/>
              <a:t>&gt;1 ise Süpersonik akış</a:t>
            </a:r>
          </a:p>
          <a:p>
            <a:r>
              <a:rPr lang="tr-TR" dirty="0" err="1" smtClean="0"/>
              <a:t>Ma</a:t>
            </a:r>
            <a:r>
              <a:rPr lang="tr-TR" dirty="0" smtClean="0"/>
              <a:t>&gt;&gt;1 ise </a:t>
            </a:r>
            <a:r>
              <a:rPr lang="tr-TR" dirty="0" err="1" smtClean="0"/>
              <a:t>hipersonik</a:t>
            </a:r>
            <a:r>
              <a:rPr lang="tr-TR" dirty="0" smtClean="0"/>
              <a:t> akış</a:t>
            </a:r>
          </a:p>
          <a:p>
            <a:r>
              <a:rPr lang="tr-TR" dirty="0" err="1" smtClean="0"/>
              <a:t>Ma</a:t>
            </a:r>
            <a:r>
              <a:rPr lang="tr-TR" dirty="0" smtClean="0"/>
              <a:t>&lt;0.3 olduğundaki gazlar «SIKIŞTRILAMAZ» kabul edilir.</a:t>
            </a:r>
          </a:p>
        </p:txBody>
      </p:sp>
      <p:pic>
        <p:nvPicPr>
          <p:cNvPr id="2050" name="Picture 2" descr="Mach number gif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073" y="2499237"/>
            <a:ext cx="4553927" cy="304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3. Sıkıştırılabilir ve sıkıştırılamaz akışlar</a:t>
            </a:r>
          </a:p>
        </p:txBody>
      </p:sp>
    </p:spTree>
    <p:extLst>
      <p:ext uri="{BB962C8B-B14F-4D97-AF65-F5344CB8AC3E}">
        <p14:creationId xmlns:p14="http://schemas.microsoft.com/office/powerpoint/2010/main" val="260501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2. Akış Türleri</a:t>
            </a:r>
            <a:endParaRPr lang="en-US" dirty="0"/>
          </a:p>
        </p:txBody>
      </p:sp>
      <p:sp>
        <p:nvSpPr>
          <p:cNvPr id="3" name="Content Placeholder 2"/>
          <p:cNvSpPr>
            <a:spLocks noGrp="1"/>
          </p:cNvSpPr>
          <p:nvPr>
            <p:ph idx="1"/>
          </p:nvPr>
        </p:nvSpPr>
        <p:spPr/>
        <p:txBody>
          <a:bodyPr>
            <a:normAutofit/>
          </a:bodyPr>
          <a:lstStyle/>
          <a:p>
            <a:r>
              <a:rPr lang="tr-TR" dirty="0" smtClean="0"/>
              <a:t>3. Sıkıştırılabilir ve sıkıştırılamaz akışlar</a:t>
            </a:r>
          </a:p>
        </p:txBody>
      </p:sp>
    </p:spTree>
    <p:extLst>
      <p:ext uri="{BB962C8B-B14F-4D97-AF65-F5344CB8AC3E}">
        <p14:creationId xmlns:p14="http://schemas.microsoft.com/office/powerpoint/2010/main" val="348759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cademic Science 16x9">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DD9FCB-01DC-4AD1-BC5A-F5C59BDC1F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87E11E5-8995-4BDD-A77F-F1758252271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B0F42F3-7A2B-4323-B7B5-CA2094D394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1636</Words>
  <Application>Microsoft Office PowerPoint</Application>
  <PresentationFormat>Geniş ekran</PresentationFormat>
  <Paragraphs>214</Paragraphs>
  <Slides>37</Slides>
  <Notes>35</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37</vt:i4>
      </vt:variant>
    </vt:vector>
  </HeadingPairs>
  <TitlesOfParts>
    <vt:vector size="41" baseType="lpstr">
      <vt:lpstr>Arial</vt:lpstr>
      <vt:lpstr>굴림</vt:lpstr>
      <vt:lpstr>Times New Roman</vt:lpstr>
      <vt:lpstr>Academic Science 16x9</vt:lpstr>
      <vt:lpstr>AKIŞKANLAR DİNAMİĞİ</vt:lpstr>
      <vt:lpstr>İçindekiler</vt:lpstr>
      <vt:lpstr>1. Akışkan Nedir?</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2. Akış Türleri</vt:lpstr>
      <vt:lpstr>3. Tanımlar, Kavramlar</vt:lpstr>
      <vt:lpstr>3. Tanımlar, Kavramlar</vt:lpstr>
      <vt:lpstr>3. Tanımlar, Kavramlar</vt:lpstr>
      <vt:lpstr>4. Viskozite</vt:lpstr>
      <vt:lpstr>4. Viskozite</vt:lpstr>
      <vt:lpstr>4. Viskozite</vt:lpstr>
      <vt:lpstr>4. Viskozite</vt:lpstr>
      <vt:lpstr>4. Viskozite</vt:lpstr>
      <vt:lpstr>4. Viskozite</vt:lpstr>
      <vt:lpstr>5. Yüzey Gerilimi</vt:lpstr>
      <vt:lpstr>5. Yüzey Gerilimi</vt:lpstr>
      <vt:lpstr>5. Yüzey Gerilimi</vt:lpstr>
      <vt:lpstr>5. Yüzey Gerilimi</vt:lpstr>
      <vt:lpstr>5. Yüzey Gerilimi</vt:lpstr>
      <vt:lpstr>6. Kılcallık</vt:lpstr>
      <vt:lpstr>6. Kılcallık</vt:lpstr>
      <vt:lpstr>6. Kılcallık</vt:lpstr>
      <vt:lpstr>6. Kılcallık</vt:lpstr>
      <vt:lpstr>7. Örnek Problemler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2013-06-24T17:25:07Z</dcterms:created>
  <dcterms:modified xsi:type="dcterms:W3CDTF">2018-02-28T09:01:22Z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